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257" r:id="rId3"/>
    <p:sldId id="261" r:id="rId4"/>
    <p:sldId id="315" r:id="rId5"/>
    <p:sldId id="259" r:id="rId6"/>
    <p:sldId id="331" r:id="rId7"/>
    <p:sldId id="262" r:id="rId8"/>
    <p:sldId id="264" r:id="rId9"/>
    <p:sldId id="265" r:id="rId10"/>
    <p:sldId id="266" r:id="rId11"/>
    <p:sldId id="339" r:id="rId12"/>
    <p:sldId id="267" r:id="rId13"/>
    <p:sldId id="282" r:id="rId14"/>
    <p:sldId id="299" r:id="rId15"/>
    <p:sldId id="295" r:id="rId16"/>
    <p:sldId id="283" r:id="rId17"/>
    <p:sldId id="342" r:id="rId18"/>
    <p:sldId id="293" r:id="rId19"/>
    <p:sldId id="288" r:id="rId20"/>
    <p:sldId id="320" r:id="rId21"/>
    <p:sldId id="343" r:id="rId22"/>
    <p:sldId id="294" r:id="rId23"/>
    <p:sldId id="284" r:id="rId24"/>
    <p:sldId id="286" r:id="rId25"/>
    <p:sldId id="285" r:id="rId26"/>
    <p:sldId id="290" r:id="rId27"/>
    <p:sldId id="316" r:id="rId28"/>
    <p:sldId id="291" r:id="rId29"/>
    <p:sldId id="349" r:id="rId30"/>
    <p:sldId id="352" r:id="rId31"/>
    <p:sldId id="350" r:id="rId32"/>
    <p:sldId id="292" r:id="rId33"/>
    <p:sldId id="298" r:id="rId34"/>
    <p:sldId id="296" r:id="rId35"/>
    <p:sldId id="297" r:id="rId36"/>
    <p:sldId id="340" r:id="rId37"/>
    <p:sldId id="341" r:id="rId38"/>
    <p:sldId id="332" r:id="rId39"/>
    <p:sldId id="324" r:id="rId40"/>
    <p:sldId id="326" r:id="rId41"/>
    <p:sldId id="327" r:id="rId42"/>
    <p:sldId id="325" r:id="rId43"/>
    <p:sldId id="329" r:id="rId44"/>
    <p:sldId id="323" r:id="rId45"/>
    <p:sldId id="335" r:id="rId46"/>
    <p:sldId id="336" r:id="rId47"/>
    <p:sldId id="337" r:id="rId48"/>
    <p:sldId id="338" r:id="rId49"/>
    <p:sldId id="351" r:id="rId50"/>
    <p:sldId id="333" r:id="rId51"/>
    <p:sldId id="312" r:id="rId52"/>
    <p:sldId id="307" r:id="rId53"/>
    <p:sldId id="308" r:id="rId54"/>
    <p:sldId id="309" r:id="rId55"/>
    <p:sldId id="310" r:id="rId56"/>
    <p:sldId id="311" r:id="rId57"/>
    <p:sldId id="334" r:id="rId58"/>
    <p:sldId id="319" r:id="rId59"/>
    <p:sldId id="314" r:id="rId60"/>
    <p:sldId id="362" r:id="rId61"/>
    <p:sldId id="360" r:id="rId62"/>
    <p:sldId id="361" r:id="rId63"/>
    <p:sldId id="354" r:id="rId64"/>
    <p:sldId id="344" r:id="rId65"/>
    <p:sldId id="345" r:id="rId66"/>
    <p:sldId id="346" r:id="rId67"/>
    <p:sldId id="347" r:id="rId68"/>
    <p:sldId id="348" r:id="rId69"/>
    <p:sldId id="357" r:id="rId70"/>
    <p:sldId id="358" r:id="rId71"/>
    <p:sldId id="359" r:id="rId72"/>
    <p:sldId id="353" r:id="rId73"/>
    <p:sldId id="355" r:id="rId74"/>
    <p:sldId id="356" r:id="rId75"/>
    <p:sldId id="363" r:id="rId76"/>
    <p:sldId id="289" r:id="rId77"/>
    <p:sldId id="287" r:id="rId78"/>
    <p:sldId id="322" r:id="rId79"/>
    <p:sldId id="317" r:id="rId80"/>
    <p:sldId id="318" r:id="rId81"/>
    <p:sldId id="330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C8AB2D-93F6-5A40-828F-B1D714D375A6}">
          <p14:sldIdLst>
            <p14:sldId id="256"/>
            <p14:sldId id="257"/>
          </p14:sldIdLst>
        </p14:section>
        <p14:section name="What is Comparative Genomics?" id="{FA5C4739-6918-7848-A17B-3761004EF78A}">
          <p14:sldIdLst>
            <p14:sldId id="261"/>
            <p14:sldId id="315"/>
            <p14:sldId id="259"/>
            <p14:sldId id="331"/>
            <p14:sldId id="262"/>
            <p14:sldId id="264"/>
            <p14:sldId id="265"/>
            <p14:sldId id="266"/>
            <p14:sldId id="339"/>
            <p14:sldId id="267"/>
          </p14:sldIdLst>
        </p14:section>
        <p14:section name="Levels of Genome Comparison" id="{91697F84-CA71-724A-8005-5C3C2B1953D0}">
          <p14:sldIdLst>
            <p14:sldId id="282"/>
            <p14:sldId id="299"/>
          </p14:sldIdLst>
        </p14:section>
        <p14:section name="A Brief History of Comparative Genomics" id="{0F7392D0-8A65-604C-9565-5D8938F6564F}">
          <p14:sldIdLst>
            <p14:sldId id="295"/>
            <p14:sldId id="283"/>
            <p14:sldId id="342"/>
            <p14:sldId id="293"/>
            <p14:sldId id="288"/>
            <p14:sldId id="320"/>
            <p14:sldId id="343"/>
            <p14:sldId id="294"/>
            <p14:sldId id="284"/>
            <p14:sldId id="286"/>
            <p14:sldId id="285"/>
            <p14:sldId id="290"/>
            <p14:sldId id="316"/>
            <p14:sldId id="291"/>
            <p14:sldId id="349"/>
            <p14:sldId id="352"/>
            <p14:sldId id="350"/>
            <p14:sldId id="292"/>
            <p14:sldId id="298"/>
            <p14:sldId id="296"/>
            <p14:sldId id="297"/>
          </p14:sldIdLst>
        </p14:section>
        <p14:section name="Computational Comparative Genomics" id="{7C541182-99E8-BF49-9C7B-28F1B98E1B97}">
          <p14:sldIdLst>
            <p14:sldId id="340"/>
            <p14:sldId id="341"/>
          </p14:sldIdLst>
        </p14:section>
        <p14:section name="Bulk Genome Property Comparisons" id="{CFE33462-9C4F-7140-9B47-848A37C7773D}">
          <p14:sldIdLst>
            <p14:sldId id="332"/>
            <p14:sldId id="324"/>
            <p14:sldId id="326"/>
            <p14:sldId id="327"/>
            <p14:sldId id="325"/>
            <p14:sldId id="329"/>
          </p14:sldIdLst>
        </p14:section>
        <p14:section name="Average Nucleotide Identity" id="{B546FD0C-5FB0-AD44-AF71-17BA11273D7D}">
          <p14:sldIdLst>
            <p14:sldId id="323"/>
            <p14:sldId id="335"/>
            <p14:sldId id="336"/>
            <p14:sldId id="337"/>
            <p14:sldId id="338"/>
            <p14:sldId id="351"/>
          </p14:sldIdLst>
        </p14:section>
        <p14:section name="Whole Genome Sequence Comparisons" id="{56D8BD5A-1EAB-F240-A967-FE702BC85D54}">
          <p14:sldIdLst>
            <p14:sldId id="333"/>
            <p14:sldId id="312"/>
            <p14:sldId id="307"/>
            <p14:sldId id="308"/>
            <p14:sldId id="309"/>
            <p14:sldId id="310"/>
            <p14:sldId id="311"/>
            <p14:sldId id="334"/>
            <p14:sldId id="319"/>
            <p14:sldId id="314"/>
            <p14:sldId id="362"/>
            <p14:sldId id="360"/>
            <p14:sldId id="361"/>
            <p14:sldId id="354"/>
          </p14:sldIdLst>
        </p14:section>
        <p14:section name="Draft Genome Alignment" id="{BDF73170-C491-F746-BA85-5E5252ADAAC6}">
          <p14:sldIdLst>
            <p14:sldId id="344"/>
            <p14:sldId id="345"/>
            <p14:sldId id="346"/>
            <p14:sldId id="347"/>
            <p14:sldId id="348"/>
          </p14:sldIdLst>
        </p14:section>
        <p14:section name="Synteny, Rearrangements, and Resources" id="{DB6AC20E-748A-194B-95B1-A673FF670841}">
          <p14:sldIdLst>
            <p14:sldId id="357"/>
            <p14:sldId id="358"/>
            <p14:sldId id="359"/>
            <p14:sldId id="353"/>
            <p14:sldId id="355"/>
            <p14:sldId id="356"/>
          </p14:sldIdLst>
        </p14:section>
        <p14:section name="Conclusion" id="{484EFF9B-E3A2-9C49-92A1-F483CE5311FE}">
          <p14:sldIdLst>
            <p14:sldId id="363"/>
          </p14:sldIdLst>
        </p14:section>
        <p14:section name="Moved Slides" id="{77D12175-52AC-6142-A5F7-E6C9976FD27D}">
          <p14:sldIdLst>
            <p14:sldId id="289"/>
            <p14:sldId id="287"/>
            <p14:sldId id="322"/>
            <p14:sldId id="317"/>
            <p14:sldId id="318"/>
            <p14:sldId id="33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862576"/>
    <a:srgbClr val="78A240"/>
    <a:srgbClr val="569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9" autoAdjust="0"/>
    <p:restoredTop sz="94668" autoAdjust="0"/>
  </p:normalViewPr>
  <p:slideViewPr>
    <p:cSldViewPr snapToGrid="0" snapToObjects="1">
      <p:cViewPr varScale="1">
        <p:scale>
          <a:sx n="99" d="100"/>
          <a:sy n="99" d="100"/>
        </p:scale>
        <p:origin x="-138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664"/>
    </p:cViewPr>
  </p:sorterViewPr>
  <p:notesViewPr>
    <p:cSldViewPr snapToGrid="0" snapToObjects="1">
      <p:cViewPr varScale="1">
        <p:scale>
          <a:sx n="53" d="100"/>
          <a:sy n="53" d="100"/>
        </p:scale>
        <p:origin x="-141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E4D98-47E6-44D7-9DDF-A0B840D91C4D}" type="datetimeFigureOut">
              <a:rPr lang="en-US" smtClean="0"/>
              <a:pPr/>
              <a:t>11/03/2014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37090-70A3-46EF-8CBD-4A86EE6C072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746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3AE1-670C-47FE-BBEC-C865878361C6}" type="datetimeFigureOut">
              <a:rPr lang="en-US" smtClean="0"/>
              <a:pPr/>
              <a:t>11/03/2014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C42F5-F9D3-4198-A20D-4EB7C631AFF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699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0363" y="350874"/>
            <a:ext cx="8270536" cy="1531089"/>
          </a:xfrm>
        </p:spPr>
        <p:txBody>
          <a:bodyPr>
            <a:normAutofit/>
          </a:bodyPr>
          <a:lstStyle>
            <a:lvl1pPr>
              <a:defRPr sz="4800" baseline="0">
                <a:solidFill>
                  <a:srgbClr val="862576"/>
                </a:solidFill>
              </a:defRPr>
            </a:lvl1pPr>
          </a:lstStyle>
          <a:p>
            <a:r>
              <a:rPr lang="en-GB" dirty="0" smtClean="0"/>
              <a:t>Click to edit the title of your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363" y="3476851"/>
            <a:ext cx="6007395" cy="73365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864"/>
              </a:spcBef>
              <a:spcAft>
                <a:spcPts val="0"/>
              </a:spcAft>
              <a:buNone/>
              <a:defRPr sz="32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A presentation by presenter’s name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JHI_logo_VERT_RGB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7600" y="2185893"/>
            <a:ext cx="1322832" cy="2645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070651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4794218"/>
          </a:xfrm>
        </p:spPr>
        <p:txBody>
          <a:bodyPr/>
          <a:lstStyle>
            <a:lvl1pPr marL="396000" indent="-280800">
              <a:buFont typeface="Wingdings" pitchFamily="2" charset="2"/>
              <a:buChar char=""/>
              <a:defRPr/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7"/>
          <p:cNvSpPr>
            <a:spLocks noGrp="1"/>
          </p:cNvSpPr>
          <p:nvPr userDrawn="1">
            <p:ph type="title"/>
          </p:nvPr>
        </p:nvSpPr>
        <p:spPr>
          <a:xfrm>
            <a:off x="754922" y="316055"/>
            <a:ext cx="7198231" cy="1143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54912" y="1458913"/>
            <a:ext cx="7198242" cy="1188594"/>
          </a:xfrm>
        </p:spPr>
        <p:txBody>
          <a:bodyPr/>
          <a:lstStyle>
            <a:lvl1pPr marL="0">
              <a:spcAft>
                <a:spcPts val="0"/>
              </a:spcAft>
              <a:buNone/>
              <a:defRPr sz="3200" b="1" baseline="0">
                <a:solidFill>
                  <a:srgbClr val="78A240"/>
                </a:solidFill>
              </a:defRPr>
            </a:lvl1pPr>
          </a:lstStyle>
          <a:p>
            <a:pPr lvl="0"/>
            <a:r>
              <a:rPr lang="en-GB" dirty="0" smtClean="0"/>
              <a:t>Subheading if required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140558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213200"/>
            <a:ext cx="7140558" cy="4341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48176" y="5547600"/>
            <a:ext cx="2589823" cy="427834"/>
          </a:xfrm>
        </p:spPr>
        <p:txBody>
          <a:bodyPr lIns="0"/>
          <a:lstStyle>
            <a:lvl1pPr marL="0" indent="0">
              <a:buNone/>
              <a:defRPr sz="1400" b="0" i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79758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213200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59071" y="5514488"/>
            <a:ext cx="3672000" cy="342330"/>
          </a:xfrm>
        </p:spPr>
        <p:txBody>
          <a:bodyPr/>
          <a:lstStyle>
            <a:lvl1pPr marL="0" indent="0">
              <a:buNone/>
              <a:defRPr sz="1400" b="0" i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559071" y="304685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797441" y="3852655"/>
            <a:ext cx="3600000" cy="2005200"/>
          </a:xfrm>
        </p:spPr>
        <p:txBody>
          <a:bodyPr lIns="0">
            <a:normAutofit/>
          </a:bodyPr>
          <a:lstStyle>
            <a:lvl1pPr marL="0" indent="0">
              <a:buNone/>
              <a:defRPr sz="2200" b="0" i="0" baseline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 or to enter associated text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1" y="401864"/>
            <a:ext cx="7278809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11750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797442" y="3661200"/>
            <a:ext cx="3600000" cy="2207972"/>
          </a:xfrm>
        </p:spPr>
        <p:txBody>
          <a:bodyPr lIns="0" tIns="0">
            <a:normAutofit/>
          </a:bodyPr>
          <a:lstStyle>
            <a:lvl1pPr marL="0" indent="0">
              <a:buNone/>
              <a:defRPr sz="2200" b="0" i="0" baseline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 or to enter associated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5"/>
          </p:nvPr>
        </p:nvSpPr>
        <p:spPr>
          <a:xfrm>
            <a:off x="4476251" y="111750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/>
          </p:nvPr>
        </p:nvSpPr>
        <p:spPr>
          <a:xfrm>
            <a:off x="4476251" y="3661200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155711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7441" y="1162800"/>
            <a:ext cx="3519377" cy="478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6308" y="1162800"/>
            <a:ext cx="3476846" cy="496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97899" cy="6552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7442" y="1162800"/>
            <a:ext cx="3600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442" y="1803600"/>
            <a:ext cx="3600000" cy="4143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5341" y="1162800"/>
            <a:ext cx="3600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5341" y="1803600"/>
            <a:ext cx="3600000" cy="4323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1" y="401864"/>
            <a:ext cx="7297200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41658" cy="6552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7441" y="1163782"/>
            <a:ext cx="7241659" cy="479421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9964" y="6357600"/>
            <a:ext cx="186343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7308" y="6357600"/>
            <a:ext cx="396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8" r:id="rId4"/>
    <p:sldLayoutId id="2147483659" r:id="rId5"/>
    <p:sldLayoutId id="2147483661" r:id="rId6"/>
    <p:sldLayoutId id="2147483652" r:id="rId7"/>
    <p:sldLayoutId id="2147483653" r:id="rId8"/>
    <p:sldLayoutId id="2147483654" r:id="rId9"/>
    <p:sldLayoutId id="2147483662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862576"/>
          </a:solidFill>
          <a:latin typeface="+mj-lt"/>
          <a:ea typeface="+mj-ea"/>
          <a:cs typeface="+mj-cs"/>
        </a:defRPr>
      </a:lvl1pPr>
    </p:titleStyle>
    <p:bodyStyle>
      <a:lvl1pPr marL="396000" indent="-280800" algn="l" defTabSz="457200" rtl="0" eaLnBrk="1" latinLnBrk="0" hangingPunct="1">
        <a:lnSpc>
          <a:spcPct val="120000"/>
        </a:lnSpc>
        <a:spcBef>
          <a:spcPts val="0"/>
        </a:spcBef>
        <a:spcAft>
          <a:spcPts val="1320"/>
        </a:spcAft>
        <a:buClr>
          <a:schemeClr val="accent3">
            <a:lumMod val="50000"/>
          </a:schemeClr>
        </a:buClr>
        <a:buFont typeface="Wingdings" pitchFamily="2" charset="2"/>
        <a:buChar char="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853200" indent="-280800" algn="l" defTabSz="457200" rtl="0" eaLnBrk="1" latinLnBrk="0" hangingPunct="1">
        <a:spcBef>
          <a:spcPts val="0"/>
        </a:spcBef>
        <a:spcAft>
          <a:spcPts val="1200"/>
        </a:spcAft>
        <a:buClr>
          <a:srgbClr val="0050AA"/>
        </a:buClr>
        <a:buSzPct val="90000"/>
        <a:buFont typeface="Wingdings" pitchFamily="2" charset="2"/>
        <a:buChar char="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75200" indent="-291600" algn="l" defTabSz="457200" rtl="0" eaLnBrk="1" latinLnBrk="0" hangingPunct="1">
        <a:spcBef>
          <a:spcPts val="0"/>
        </a:spcBef>
        <a:spcAft>
          <a:spcPts val="1200"/>
        </a:spcAft>
        <a:buClr>
          <a:srgbClr val="6EA20A"/>
        </a:buClr>
        <a:buFont typeface="Wingdings 3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400" indent="-291600" algn="l" defTabSz="4572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rgbClr val="8E7E75"/>
        </a:buClr>
        <a:buFont typeface="Wingdings" pitchFamily="2" charset="2"/>
        <a:buChar char="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E7E75"/>
        </a:buClr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jmb.2009.09.052" TargetMode="External"/><Relationship Id="rId4" Type="http://schemas.openxmlformats.org/officeDocument/2006/relationships/hyperlink" Target="http://dx.doi.org/10.1038/nature08480" TargetMode="External"/><Relationship Id="rId5" Type="http://schemas.openxmlformats.org/officeDocument/2006/relationships/hyperlink" Target="http://dx.doi.org/10.1126/science.1243357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yxo.css.msu.edu/ecoli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dx.doi.org/10.1038/nature12961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rg337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://www.ncbi.nlm.nih.gov/pmc/articles/PMC373202/" TargetMode="External"/><Relationship Id="rId6" Type="http://schemas.openxmlformats.org/officeDocument/2006/relationships/hyperlink" Target="http://dx.doi.org/10.1093/nar/19.19.518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://dx.doi.org/10.1016/S0168-6445(00)00040-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16/S0168-6445(00)00040-1" TargetMode="Externa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://dx.doi.org/10.1007/BF0210198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dx.doi.org/10.1126/science.1359641" TargetMode="External"/><Relationship Id="rId5" Type="http://schemas.openxmlformats.org/officeDocument/2006/relationships/hyperlink" Target="http://dx.doi.org/10.1073/pnas.0500398102" TargetMode="External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dx.doi.org/10.1038/12640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://dx.doi.org/10.1038/3501305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46/annurev.micro.59.030804.121325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ubmlst.org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9/mic.0.2007/015289-0" TargetMode="Externa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Traces/wgs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nomesonline.org/cgi-bin/GOLD/index.cgi?page_requested=Complete+Genome+Projects&amp;subset_requested=Complete+And+Publishe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lab.org/2013/06/sequenced-genomes-per-year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s13199-012-0154-6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matodes.org/bioinformatics/blobology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://dx.doi.org/10.1186/gb-2009-10-10-r108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86/gb-2009-10-10-r108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9/ijs.0.64483-0" TargetMode="External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9/ijs.0.64483-0" TargetMode="External"/><Relationship Id="rId3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73/pnas.0906412106" TargetMode="External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medea.uib.es/jspecies/" TargetMode="External"/><Relationship Id="rId3" Type="http://schemas.openxmlformats.org/officeDocument/2006/relationships/hyperlink" Target="http://dx.doi.org/10.1073/pnas.0906412106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://dx.doi.org/10.1093/bib/4.2.133" TargetMode="External"/><Relationship Id="rId5" Type="http://schemas.openxmlformats.org/officeDocument/2006/relationships/hyperlink" Target="http://dx.doi.org/10.1371/journal.pone.003449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genome.ucsc.edu/goldenPath/help/blatSpec.html" TargetMode="External"/><Relationship Id="rId4" Type="http://schemas.openxmlformats.org/officeDocument/2006/relationships/hyperlink" Target="http://mugsy.sourceforge.net/" TargetMode="External"/><Relationship Id="rId5" Type="http://schemas.openxmlformats.org/officeDocument/2006/relationships/hyperlink" Target="http://www.ncbi.nlm.nih.gov/blast/html/megablast.html" TargetMode="External"/><Relationship Id="rId6" Type="http://schemas.openxmlformats.org/officeDocument/2006/relationships/hyperlink" Target="http://mummer.sourceforge.net/" TargetMode="External"/><Relationship Id="rId7" Type="http://schemas.openxmlformats.org/officeDocument/2006/relationships/hyperlink" Target="http://lagan.stanford.edu/lagan_web/index.s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x.psu.edu/~rsharris/lastz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229202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blast/Why.s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Suffix_tree" TargetMode="External"/><Relationship Id="rId3" Type="http://schemas.openxmlformats.org/officeDocument/2006/relationships/hyperlink" Target="http://dx.doi.org/10.1186/gb-2004-5-2-r12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86/gb-2004-5-2-r12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Suffix_tre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apps/mediawiki/amos/index.php?title=AMOS" TargetMode="External"/><Relationship Id="rId4" Type="http://schemas.openxmlformats.org/officeDocument/2006/relationships/hyperlink" Target="http://dx.doi.org/10.1186/gb-2004-5-2-r1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ugsy.sourceforge.net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iddowquinn/Teaching/blob/master/Comparative_Genomics_and_Visualisation/Part_1/whole_genome_alignment/whole_genome_alignments_A.m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lagan.stanford.edu/lagan_web/index.shtml" TargetMode="External"/><Relationship Id="rId4" Type="http://schemas.openxmlformats.org/officeDocument/2006/relationships/hyperlink" Target="http://www.bx.psu.edu/miller_lab/" TargetMode="External"/><Relationship Id="rId5" Type="http://schemas.openxmlformats.org/officeDocument/2006/relationships/hyperlink" Target="http://gel.ahabs.wisc.edu/mauve/" TargetMode="External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ugsy.sourceforge.net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926603" TargetMode="External"/><Relationship Id="rId3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hyperlink" Target="http://dx.doi.org/10.1101/gr.926603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hyperlink" Target="http://dx.doi.org/10.1101/gr.206770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l.ahabs.wisc.edu/mauve/" TargetMode="External"/><Relationship Id="rId3" Type="http://schemas.openxmlformats.org/officeDocument/2006/relationships/hyperlink" Target="http://dx.doi.org/10.1101/gr.2289704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2289704" TargetMode="External"/><Relationship Id="rId3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2289704" TargetMode="External"/><Relationship Id="rId3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iddowquinn/Teaching/blob/master/Comparative_Genomics_and_Visualisation/Part_1/whole_genome_alignment/whole_genome_alignments_B.md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3025" TargetMode="External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3/nar/gkh458" TargetMode="External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nome.lbl.gov/vista/index.s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hyperlink" Target="http://dx.doi.org/10.1101/gr.22910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nome.ucsc.edu/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83/jcb.146.6.1211" TargetMode="External"/><Relationship Id="rId3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hyperlink" Target="http://link.springer.com/article/10.1007/BF0211128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rsonal.uncc.edu/jmarks/DNAHYB/dnahyb2.html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1/gr.4910606" TargetMode="External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86/1471-2407-6-22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bio.0000058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0473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86/gb-2009-10-10-r108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Comparative Genomics and </a:t>
            </a:r>
            <a:r>
              <a:rPr lang="en-US" dirty="0" err="1" smtClean="0"/>
              <a:t>Visualisation</a:t>
            </a:r>
            <a:r>
              <a:rPr lang="en-US" dirty="0" smtClean="0"/>
              <a:t> – Part 1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Leighton Pritchard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171700" y="1057064"/>
            <a:ext cx="2616200" cy="3603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57700" y="1511300"/>
            <a:ext cx="2692400" cy="314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00300" y="4368800"/>
            <a:ext cx="21590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400300" y="4508500"/>
            <a:ext cx="889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3400" y="3454400"/>
            <a:ext cx="1028700" cy="1206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251200" y="4089400"/>
            <a:ext cx="34290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03600" y="4368800"/>
            <a:ext cx="19050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295900" y="3365500"/>
            <a:ext cx="7620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676900" y="4089400"/>
            <a:ext cx="38100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400800" y="4089400"/>
            <a:ext cx="30480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65900" y="4368800"/>
            <a:ext cx="24130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511800" y="4368800"/>
            <a:ext cx="16510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866900" y="3086100"/>
            <a:ext cx="5562600" cy="2324100"/>
          </a:xfrm>
          <a:prstGeom prst="ellipse">
            <a:avLst/>
          </a:prstGeom>
          <a:solidFill>
            <a:schemeClr val="tx2">
              <a:lumMod val="50000"/>
              <a:lumOff val="5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617966" y="1397000"/>
            <a:ext cx="712786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17966" y="1308100"/>
            <a:ext cx="17902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F2622"/>
                </a:solidFill>
                <a:latin typeface="Calibri"/>
                <a:cs typeface="Calibri"/>
              </a:rPr>
              <a:t>subgroup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122042" y="1511300"/>
            <a:ext cx="623789" cy="838200"/>
            <a:chOff x="6565900" y="1511300"/>
            <a:chExt cx="623789" cy="838200"/>
          </a:xfrm>
        </p:grpSpPr>
        <p:sp>
          <p:nvSpPr>
            <p:cNvPr id="48" name="TextBox 47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165100" y="4156214"/>
            <a:ext cx="1700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contemporary</a:t>
            </a:r>
            <a:b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organisms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92100" y="5410200"/>
            <a:ext cx="8585200" cy="10476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Comparison within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subgroup 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e.g.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genus-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level): what are the core set of genome features that define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subgroup or genus?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4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252" y="401864"/>
            <a:ext cx="7584841" cy="655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i="1" dirty="0" err="1" smtClean="0"/>
              <a:t>E.coli</a:t>
            </a:r>
            <a:r>
              <a:rPr lang="en-US" dirty="0" smtClean="0"/>
              <a:t> long-term evolution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72" y="1163782"/>
            <a:ext cx="8141198" cy="4794218"/>
          </a:xfrm>
        </p:spPr>
        <p:txBody>
          <a:bodyPr/>
          <a:lstStyle/>
          <a:p>
            <a:r>
              <a:rPr lang="en-US" dirty="0" smtClean="0"/>
              <a:t>Run by the </a:t>
            </a:r>
            <a:r>
              <a:rPr lang="en-US" dirty="0" err="1" smtClean="0"/>
              <a:t>Lenski</a:t>
            </a:r>
            <a:r>
              <a:rPr lang="en-US" dirty="0" smtClean="0"/>
              <a:t> lab, Michigan State University since 1988</a:t>
            </a:r>
          </a:p>
          <a:p>
            <a:pPr lvl="1"/>
            <a:r>
              <a:rPr lang="en-US" dirty="0">
                <a:hlinkClick r:id="rId2"/>
              </a:rPr>
              <a:t>http://myxo.css.msu.edu/ecoli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12 flasks, citrate usage selection</a:t>
            </a:r>
          </a:p>
          <a:p>
            <a:r>
              <a:rPr lang="en-US" dirty="0" smtClean="0"/>
              <a:t>50,000 generations of </a:t>
            </a:r>
            <a:r>
              <a:rPr lang="en-US" i="1" dirty="0" smtClean="0"/>
              <a:t>Escherichia coli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Cultures propagated every day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Every 500 generations (75 days), </a:t>
            </a:r>
            <a:b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mixed-population samples stored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Mean fitness estimated at 500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generation intervals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42337"/>
            <a:ext cx="67939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Jeong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J. Mol. Biol.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doi:10.1016/j.jmb.2009.09.052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Barrick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Nature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doi:10.1038/nature08480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Wiser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Science.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doi:10.1126/science.1243357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lenski_circ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21" y="1652892"/>
            <a:ext cx="3487128" cy="3173286"/>
          </a:xfrm>
          <a:prstGeom prst="rect">
            <a:avLst/>
          </a:prstGeom>
        </p:spPr>
      </p:pic>
      <p:pic>
        <p:nvPicPr>
          <p:cNvPr id="6" name="Picture 5" descr="lenski_linea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07" y="4864223"/>
            <a:ext cx="4337331" cy="9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Genomics in the News</a:t>
            </a:r>
            <a:endParaRPr lang="en-US" dirty="0"/>
          </a:p>
        </p:txBody>
      </p:sp>
      <p:pic>
        <p:nvPicPr>
          <p:cNvPr id="6" name="Picture 5" descr="nature_neanderthal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504" y="1338736"/>
            <a:ext cx="4497283" cy="1187643"/>
          </a:xfrm>
          <a:prstGeom prst="rect">
            <a:avLst/>
          </a:prstGeom>
        </p:spPr>
      </p:pic>
      <p:pic>
        <p:nvPicPr>
          <p:cNvPr id="7" name="Picture 6" descr="nature_neanderthal_fig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17" y="2695846"/>
            <a:ext cx="4131795" cy="37711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457890"/>
            <a:ext cx="6503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Sankaraman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doi:10.1038/nature12961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11172" y="1163782"/>
            <a:ext cx="8141198" cy="4794218"/>
          </a:xfrm>
        </p:spPr>
        <p:txBody>
          <a:bodyPr/>
          <a:lstStyle/>
          <a:p>
            <a:r>
              <a:rPr lang="en-US" dirty="0" smtClean="0"/>
              <a:t>Neanderthal alleles:</a:t>
            </a:r>
          </a:p>
          <a:p>
            <a:pPr lvl="1"/>
            <a:r>
              <a:rPr lang="en-US" dirty="0" smtClean="0"/>
              <a:t>Aid adaptation </a:t>
            </a:r>
            <a:r>
              <a:rPr lang="en-US" dirty="0" err="1" smtClean="0"/>
              <a:t>outwith</a:t>
            </a:r>
            <a:r>
              <a:rPr lang="en-US" dirty="0" smtClean="0"/>
              <a:t> Africa</a:t>
            </a:r>
          </a:p>
          <a:p>
            <a:pPr lvl="1"/>
            <a:r>
              <a:rPr lang="en-US" dirty="0" smtClean="0"/>
              <a:t>Associated with disease risk</a:t>
            </a:r>
          </a:p>
          <a:p>
            <a:pPr lvl="1"/>
            <a:r>
              <a:rPr lang="en-US" dirty="0" smtClean="0"/>
              <a:t>Reduce male fertility</a:t>
            </a:r>
          </a:p>
        </p:txBody>
      </p:sp>
      <p:pic>
        <p:nvPicPr>
          <p:cNvPr id="3" name="Picture 2" descr="lp_neanderthal_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" y="3663237"/>
            <a:ext cx="4414209" cy="22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5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Genome Comparison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3380514"/>
          </a:xfrm>
        </p:spPr>
        <p:txBody>
          <a:bodyPr>
            <a:normAutofit/>
          </a:bodyPr>
          <a:lstStyle/>
          <a:p>
            <a:r>
              <a:rPr lang="en-US" dirty="0" smtClean="0"/>
              <a:t>Genomes are complex, and can be compared on a range of conceptual levels - both practically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broad levels of 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707179" cy="53526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Bulk Properties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chromosome/plasmid counts and sizes, 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nucleotide content, etc.</a:t>
            </a:r>
          </a:p>
          <a:p>
            <a:r>
              <a:rPr lang="en-US" dirty="0" smtClean="0"/>
              <a:t>Whole Genome Sequence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sequence similarity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of genomic regions (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synteny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), etc.</a:t>
            </a:r>
          </a:p>
          <a:p>
            <a:r>
              <a:rPr lang="en-US" dirty="0" smtClean="0"/>
              <a:t>Genome Features/Functional Components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numbers and types of features (genes,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ncRNA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regulatory elements, etc.)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organisation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of features 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synteny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operons,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regulons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complements of features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selection pressure, etc.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39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Brief History of </a:t>
            </a:r>
            <a:r>
              <a:rPr lang="en-US" dirty="0"/>
              <a:t>E</a:t>
            </a:r>
            <a:r>
              <a:rPr lang="en-US" dirty="0" smtClean="0"/>
              <a:t>xperimental Comparative Genomics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3380514"/>
          </a:xfrm>
        </p:spPr>
        <p:txBody>
          <a:bodyPr>
            <a:normAutofit/>
          </a:bodyPr>
          <a:lstStyle/>
          <a:p>
            <a:r>
              <a:rPr lang="en-US" dirty="0" smtClean="0"/>
              <a:t>You don’t have to sequence genomes to compare them (but it helps).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1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Comparisons Predate 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97442" y="1040317"/>
            <a:ext cx="7698420" cy="1514935"/>
          </a:xfrm>
        </p:spPr>
        <p:txBody>
          <a:bodyPr/>
          <a:lstStyle/>
          <a:p>
            <a:r>
              <a:rPr lang="en-US" dirty="0" smtClean="0"/>
              <a:t>Sequence data was not always cheap and abundant</a:t>
            </a:r>
          </a:p>
          <a:p>
            <a:r>
              <a:rPr lang="en-US" dirty="0" smtClean="0"/>
              <a:t>Practical, experimental genome comparisons were needed</a:t>
            </a:r>
          </a:p>
        </p:txBody>
      </p:sp>
      <p:pic>
        <p:nvPicPr>
          <p:cNvPr id="8" name="Picture 7" descr="The-Land-Before-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50" y="2176153"/>
            <a:ext cx="6047971" cy="45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3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212" y="316055"/>
            <a:ext cx="760594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Bulk Genome Property Comparisons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1821050"/>
          </a:xfrm>
        </p:spPr>
        <p:txBody>
          <a:bodyPr>
            <a:normAutofit/>
          </a:bodyPr>
          <a:lstStyle/>
          <a:p>
            <a:r>
              <a:rPr lang="en-US" dirty="0" smtClean="0"/>
              <a:t>Values calculated for individual genomes, and subsequently compared.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1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Bulk Genome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Large-scale summary measurements</a:t>
            </a:r>
          </a:p>
          <a:p>
            <a:r>
              <a:rPr lang="en-US" sz="2000" dirty="0" smtClean="0"/>
              <a:t>Measure genomes independently – compare values later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Number of chromosomes</a:t>
            </a:r>
          </a:p>
          <a:p>
            <a:pPr lvl="1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Ploidy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Chromosome size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Nucleotide (A, C, G, T) frequency/percentage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7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Chromosome Counts/Size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041155"/>
            <a:ext cx="8600966" cy="495849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chromosome counts/</a:t>
            </a:r>
            <a:r>
              <a:rPr lang="en-US" dirty="0" err="1" smtClean="0"/>
              <a:t>ploidy</a:t>
            </a:r>
            <a:r>
              <a:rPr lang="en-US" dirty="0" smtClean="0"/>
              <a:t> of organisms can vary widely</a:t>
            </a:r>
          </a:p>
          <a:p>
            <a:pPr lvl="1"/>
            <a:r>
              <a:rPr lang="en-US" i="1" dirty="0" smtClean="0"/>
              <a:t>Escherichia coli</a:t>
            </a:r>
            <a:r>
              <a:rPr lang="en-US" dirty="0" smtClean="0"/>
              <a:t>: 1 </a:t>
            </a:r>
            <a:r>
              <a:rPr lang="en-US" dirty="0" smtClean="0">
                <a:solidFill>
                  <a:srgbClr val="000090"/>
                </a:solidFill>
              </a:rPr>
              <a:t>(but plasmids…)</a:t>
            </a:r>
          </a:p>
          <a:p>
            <a:pPr lvl="1"/>
            <a:r>
              <a:rPr lang="en-US" dirty="0" smtClean="0"/>
              <a:t>Rice (</a:t>
            </a:r>
            <a:r>
              <a:rPr lang="en-US" i="1" dirty="0" err="1" smtClean="0"/>
              <a:t>Oryza</a:t>
            </a:r>
            <a:r>
              <a:rPr lang="en-US" i="1" dirty="0" smtClean="0"/>
              <a:t> sativa</a:t>
            </a:r>
            <a:r>
              <a:rPr lang="en-US" dirty="0" smtClean="0"/>
              <a:t>): 24 </a:t>
            </a:r>
            <a:r>
              <a:rPr lang="en-US" dirty="0" smtClean="0">
                <a:solidFill>
                  <a:srgbClr val="000090"/>
                </a:solidFill>
              </a:rPr>
              <a:t>(but mitochondria, plastids etc…)</a:t>
            </a:r>
          </a:p>
          <a:p>
            <a:pPr lvl="1"/>
            <a:r>
              <a:rPr lang="en-US" dirty="0" smtClean="0"/>
              <a:t>Human (</a:t>
            </a:r>
            <a:r>
              <a:rPr lang="en-US" i="1" dirty="0" smtClean="0"/>
              <a:t>Homo sapiens</a:t>
            </a:r>
            <a:r>
              <a:rPr lang="en-US" dirty="0" smtClean="0"/>
              <a:t>): 46, diploid</a:t>
            </a:r>
          </a:p>
          <a:p>
            <a:pPr lvl="1"/>
            <a:r>
              <a:rPr lang="en-US" dirty="0" smtClean="0"/>
              <a:t>Adders-tongue (</a:t>
            </a:r>
            <a:r>
              <a:rPr lang="en-US" i="1" dirty="0" err="1" smtClean="0"/>
              <a:t>Ophioglossum</a:t>
            </a:r>
            <a:r>
              <a:rPr lang="en-US" i="1" dirty="0" smtClean="0"/>
              <a:t> </a:t>
            </a:r>
            <a:r>
              <a:rPr lang="en-US" i="1" dirty="0" err="1" smtClean="0"/>
              <a:t>reticulatum</a:t>
            </a:r>
            <a:r>
              <a:rPr lang="en-US" dirty="0" smtClean="0"/>
              <a:t>): up to 1260</a:t>
            </a:r>
          </a:p>
          <a:p>
            <a:pPr lvl="1"/>
            <a:r>
              <a:rPr lang="en-US" dirty="0" smtClean="0"/>
              <a:t>Domestic (but not wild) wheat somatic cells </a:t>
            </a:r>
            <a:r>
              <a:rPr lang="en-US" dirty="0" err="1" smtClean="0"/>
              <a:t>hexaploid</a:t>
            </a:r>
            <a:r>
              <a:rPr lang="en-US" dirty="0" smtClean="0"/>
              <a:t>, gametes haploid</a:t>
            </a:r>
          </a:p>
          <a:p>
            <a:r>
              <a:rPr lang="en-US" dirty="0" smtClean="0"/>
              <a:t>Physical genome size (related to sequence length) </a:t>
            </a:r>
            <a:br>
              <a:rPr lang="en-US" dirty="0" smtClean="0"/>
            </a:br>
            <a:r>
              <a:rPr lang="en-US" dirty="0" smtClean="0"/>
              <a:t>can also vary greatly</a:t>
            </a:r>
          </a:p>
          <a:p>
            <a:r>
              <a:rPr lang="en-US" dirty="0" smtClean="0">
                <a:solidFill>
                  <a:srgbClr val="7CB609"/>
                </a:solidFill>
              </a:rPr>
              <a:t>Genome size and chromosome count </a:t>
            </a:r>
            <a:br>
              <a:rPr lang="en-US" dirty="0" smtClean="0">
                <a:solidFill>
                  <a:srgbClr val="7CB609"/>
                </a:solidFill>
              </a:rPr>
            </a:br>
            <a:r>
              <a:rPr lang="en-US" dirty="0" smtClean="0">
                <a:solidFill>
                  <a:srgbClr val="7CB609"/>
                </a:solidFill>
              </a:rPr>
              <a:t>do </a:t>
            </a:r>
            <a:r>
              <a:rPr lang="en-US" b="1" u="sng" dirty="0" smtClean="0">
                <a:solidFill>
                  <a:srgbClr val="7CB609"/>
                </a:solidFill>
              </a:rPr>
              <a:t>not</a:t>
            </a:r>
            <a:r>
              <a:rPr lang="en-US" dirty="0" smtClean="0">
                <a:solidFill>
                  <a:srgbClr val="7CB609"/>
                </a:solidFill>
              </a:rPr>
              <a:t> indicate organism ‘complexity’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Still surprises to be found in physical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study of chromosomes! (e.g. Hi-C)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56433"/>
            <a:ext cx="577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Kamisugi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(1993)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Chromosome Res.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1(3): 189-96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Wang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(2013)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 Rev Genet.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doi:10.1038/nrg3375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wheat-r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27" y="3983584"/>
            <a:ext cx="3748690" cy="2491317"/>
          </a:xfrm>
          <a:prstGeom prst="rect">
            <a:avLst/>
          </a:prstGeom>
        </p:spPr>
      </p:pic>
      <p:pic>
        <p:nvPicPr>
          <p:cNvPr id="4" name="Picture 3" descr="Fern-Adders-Tongue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87" y="1534913"/>
            <a:ext cx="1480094" cy="14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1"/>
            <a:ext cx="7070651" cy="5585431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What is comparative genomics?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Levels of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g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enome comparison</a:t>
            </a:r>
          </a:p>
          <a:p>
            <a:pPr lvl="1"/>
            <a:r>
              <a:rPr lang="en-US" dirty="0" smtClean="0"/>
              <a:t>bulk, whole sequence, features</a:t>
            </a:r>
          </a:p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 Brief History of Comparative Genomics</a:t>
            </a:r>
          </a:p>
          <a:p>
            <a:pPr lvl="1"/>
            <a:r>
              <a:rPr lang="en-US" dirty="0" smtClean="0"/>
              <a:t>experimental comparative genomics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Computational Comparative Genomics</a:t>
            </a:r>
          </a:p>
          <a:p>
            <a:pPr lvl="1"/>
            <a:r>
              <a:rPr lang="en-US" dirty="0" smtClean="0"/>
              <a:t>Bulk properties</a:t>
            </a:r>
          </a:p>
          <a:p>
            <a:pPr lvl="1"/>
            <a:r>
              <a:rPr lang="en-US" dirty="0" smtClean="0"/>
              <a:t>Whole genome comparisons</a:t>
            </a:r>
          </a:p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Part 2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Genome feature comparisons</a:t>
            </a:r>
          </a:p>
        </p:txBody>
      </p:sp>
    </p:spTree>
    <p:extLst>
      <p:ext uri="{BB962C8B-B14F-4D97-AF65-F5344CB8AC3E}">
        <p14:creationId xmlns:p14="http://schemas.microsoft.com/office/powerpoint/2010/main" val="159985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Nucleotide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52" y="1076192"/>
            <a:ext cx="8390758" cy="122732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Experimental approaches for accurate measurement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e.g. use radiolabelled monophosphates, calculate proportions using chromatography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kra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7" y="2505056"/>
            <a:ext cx="4291732" cy="1496631"/>
          </a:xfrm>
          <a:prstGeom prst="rect">
            <a:avLst/>
          </a:prstGeom>
        </p:spPr>
      </p:pic>
      <p:pic>
        <p:nvPicPr>
          <p:cNvPr id="5" name="Picture 4" descr="gc_content_radi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4" y="4210588"/>
            <a:ext cx="3502644" cy="2076888"/>
          </a:xfrm>
          <a:prstGeom prst="rect">
            <a:avLst/>
          </a:prstGeom>
        </p:spPr>
      </p:pic>
      <p:pic>
        <p:nvPicPr>
          <p:cNvPr id="6" name="Picture 5" descr="gc_content_physical_tab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69" y="2598667"/>
            <a:ext cx="3410241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230156"/>
            <a:ext cx="6254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Karl (1980)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Microbiol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Rev.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44(4) 739-796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Krane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(1991)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6"/>
              </a:rPr>
              <a:t>doi:10.1093/</a:t>
            </a:r>
            <a:r>
              <a:rPr lang="fr-FR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6"/>
              </a:rPr>
              <a:t>nar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6"/>
              </a:rPr>
              <a:t>/19.19.5181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982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8938" y="316055"/>
            <a:ext cx="762421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Whole Genome Comparisons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2579370"/>
          </a:xfrm>
        </p:spPr>
        <p:txBody>
          <a:bodyPr/>
          <a:lstStyle/>
          <a:p>
            <a:r>
              <a:rPr lang="en-US" dirty="0" smtClean="0"/>
              <a:t>Comparisons of one whole or draft genome with another (or many others)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1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600" y="401864"/>
            <a:ext cx="7228494" cy="655200"/>
          </a:xfrm>
        </p:spPr>
        <p:txBody>
          <a:bodyPr>
            <a:noAutofit/>
          </a:bodyPr>
          <a:lstStyle/>
          <a:p>
            <a:r>
              <a:rPr lang="en-US" dirty="0" smtClean="0"/>
              <a:t>Whole Genome Comparisons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126" y="1163782"/>
            <a:ext cx="7337129" cy="4794218"/>
          </a:xfrm>
        </p:spPr>
        <p:txBody>
          <a:bodyPr>
            <a:noAutofit/>
          </a:bodyPr>
          <a:lstStyle/>
          <a:p>
            <a:r>
              <a:rPr lang="en-US" sz="2000" dirty="0" smtClean="0"/>
              <a:t>Requires two genomes: “reference” and “comparator”</a:t>
            </a:r>
          </a:p>
          <a:p>
            <a:pPr lvl="1"/>
            <a:r>
              <a:rPr lang="en-US" dirty="0" smtClean="0"/>
              <a:t>Experiment produces a comparative result, dependent on the choice of genomes</a:t>
            </a:r>
          </a:p>
          <a:p>
            <a:r>
              <a:rPr lang="en-US" sz="2000" dirty="0" smtClean="0"/>
              <a:t>Methods mostly based around direct or indirect DNA </a:t>
            </a:r>
            <a:r>
              <a:rPr lang="en-US" sz="2000" dirty="0" err="1" smtClean="0"/>
              <a:t>hybridisation</a:t>
            </a:r>
            <a:endParaRPr lang="en-US" sz="2000" dirty="0" smtClean="0"/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DNA-DNA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hybridisation</a:t>
            </a:r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Comparative Genomic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Hybridisation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(CGH)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Array Comparative Genomic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Hybridisation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aCGH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923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DNA-DNA </a:t>
            </a:r>
            <a:r>
              <a:rPr lang="en-US" dirty="0" err="1" smtClean="0"/>
              <a:t>Hybridisation</a:t>
            </a:r>
            <a:r>
              <a:rPr lang="en-US" dirty="0" smtClean="0"/>
              <a:t> (DDH)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008" y="1173656"/>
            <a:ext cx="8683850" cy="5284234"/>
          </a:xfrm>
        </p:spPr>
        <p:txBody>
          <a:bodyPr>
            <a:normAutofit/>
          </a:bodyPr>
          <a:lstStyle/>
          <a:p>
            <a:r>
              <a:rPr lang="en-US" dirty="0" smtClean="0"/>
              <a:t>Several methods based around the same principle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rgbClr val="660066"/>
                </a:solidFill>
              </a:rPr>
              <a:t>Denature organism A, B </a:t>
            </a:r>
            <a:br>
              <a:rPr lang="en-US" dirty="0" smtClean="0">
                <a:solidFill>
                  <a:srgbClr val="660066"/>
                </a:solidFill>
              </a:rPr>
            </a:br>
            <a:r>
              <a:rPr lang="en-US" dirty="0" smtClean="0">
                <a:solidFill>
                  <a:srgbClr val="660066"/>
                </a:solidFill>
              </a:rPr>
              <a:t>genomic DNA mixture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rgbClr val="660066"/>
                </a:solidFill>
              </a:rPr>
              <a:t>Allow to anneal – hybrids result </a:t>
            </a:r>
            <a:br>
              <a:rPr lang="en-US" dirty="0" smtClean="0">
                <a:solidFill>
                  <a:srgbClr val="660066"/>
                </a:solidFill>
              </a:rPr>
            </a:br>
            <a:r>
              <a:rPr lang="en-US" sz="2000" dirty="0" smtClean="0">
                <a:solidFill>
                  <a:srgbClr val="660066"/>
                </a:solidFill>
              </a:rPr>
              <a:t>(</a:t>
            </a:r>
            <a:r>
              <a:rPr lang="en-US" sz="2000" dirty="0" err="1" smtClean="0">
                <a:solidFill>
                  <a:srgbClr val="660066"/>
                </a:solidFill>
              </a:rPr>
              <a:t>reassociation</a:t>
            </a:r>
            <a:r>
              <a:rPr lang="en-US" sz="2000" dirty="0" smtClean="0">
                <a:solidFill>
                  <a:srgbClr val="660066"/>
                </a:solidFill>
              </a:rPr>
              <a:t> ≈ similarity)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ddh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50" y="1970848"/>
            <a:ext cx="4592149" cy="3296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8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Morelló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-Mora &amp;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Amann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(2001)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FEMS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Microbiol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Rev.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doi:10.1016/S0168-6445(00)00040-1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73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DNA-DNA </a:t>
            </a:r>
            <a:r>
              <a:rPr lang="en-US" dirty="0" err="1" smtClean="0"/>
              <a:t>Hybridisation</a:t>
            </a:r>
            <a:r>
              <a:rPr lang="en-US" dirty="0" smtClean="0"/>
              <a:t> (DDH)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008" y="1173656"/>
            <a:ext cx="8683850" cy="52842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Several methods - same principle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ind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homoduplex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Tm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rgbClr val="660066"/>
              </a:solidFill>
            </a:endParaRP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rgbClr val="660066"/>
                </a:solidFill>
              </a:rPr>
              <a:t>Denature reference, comparator</a:t>
            </a:r>
            <a:br>
              <a:rPr lang="en-US" dirty="0" smtClean="0">
                <a:solidFill>
                  <a:srgbClr val="660066"/>
                </a:solidFill>
              </a:rPr>
            </a:br>
            <a:r>
              <a:rPr lang="en-US" dirty="0" err="1" smtClean="0">
                <a:solidFill>
                  <a:srgbClr val="660066"/>
                </a:solidFill>
              </a:rPr>
              <a:t>gDNA</a:t>
            </a:r>
            <a:r>
              <a:rPr lang="en-US" dirty="0" smtClean="0">
                <a:solidFill>
                  <a:srgbClr val="660066"/>
                </a:solidFill>
              </a:rPr>
              <a:t> + mix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rgbClr val="660066"/>
                </a:solidFill>
              </a:rPr>
              <a:t>Allow to anneal – hybrids result </a:t>
            </a:r>
            <a:br>
              <a:rPr lang="en-US" dirty="0" smtClean="0">
                <a:solidFill>
                  <a:srgbClr val="660066"/>
                </a:solidFill>
              </a:rPr>
            </a:br>
            <a:r>
              <a:rPr lang="en-US" sz="2000" dirty="0" smtClean="0">
                <a:solidFill>
                  <a:srgbClr val="660066"/>
                </a:solidFill>
              </a:rPr>
              <a:t>(</a:t>
            </a:r>
            <a:r>
              <a:rPr lang="en-US" sz="2000" dirty="0" err="1" smtClean="0">
                <a:solidFill>
                  <a:srgbClr val="660066"/>
                </a:solidFill>
              </a:rPr>
              <a:t>reassociation</a:t>
            </a:r>
            <a:r>
              <a:rPr lang="en-US" sz="2000" dirty="0" smtClean="0">
                <a:solidFill>
                  <a:srgbClr val="660066"/>
                </a:solidFill>
              </a:rPr>
              <a:t> ≈ similarity)</a:t>
            </a:r>
            <a:r>
              <a:rPr lang="en-US" sz="2000" dirty="0" smtClean="0">
                <a:solidFill>
                  <a:srgbClr val="BF6000"/>
                </a:solidFill>
              </a:rPr>
              <a:t>,</a:t>
            </a:r>
            <a:r>
              <a:rPr lang="en-US" sz="2000" dirty="0" smtClean="0">
                <a:solidFill>
                  <a:srgbClr val="660066"/>
                </a:solidFill>
              </a:rPr>
              <a:t> </a:t>
            </a:r>
            <a:r>
              <a:rPr lang="en-US" dirty="0" smtClean="0">
                <a:solidFill>
                  <a:srgbClr val="BF6000"/>
                </a:solidFill>
              </a:rPr>
              <a:t>find </a:t>
            </a:r>
            <a:br>
              <a:rPr lang="en-US" dirty="0" smtClean="0">
                <a:solidFill>
                  <a:srgbClr val="BF6000"/>
                </a:solidFill>
              </a:rPr>
            </a:br>
            <a:r>
              <a:rPr lang="en-US" dirty="0" err="1" smtClean="0">
                <a:solidFill>
                  <a:srgbClr val="BF6000"/>
                </a:solidFill>
              </a:rPr>
              <a:t>heteroduplex</a:t>
            </a:r>
            <a:r>
              <a:rPr lang="en-US" dirty="0" smtClean="0">
                <a:solidFill>
                  <a:srgbClr val="BF6000"/>
                </a:solidFill>
              </a:rPr>
              <a:t> Tm</a:t>
            </a:r>
            <a:r>
              <a:rPr lang="en-US" baseline="-25000" dirty="0" smtClean="0">
                <a:solidFill>
                  <a:srgbClr val="BF6000"/>
                </a:solidFill>
              </a:rPr>
              <a:t>2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>
                <a:solidFill>
                  <a:srgbClr val="BF6000"/>
                </a:solidFill>
              </a:rPr>
              <a:t>∆</a:t>
            </a:r>
            <a:r>
              <a:rPr lang="en-US" dirty="0" smtClean="0">
                <a:solidFill>
                  <a:srgbClr val="BF6000"/>
                </a:solidFill>
              </a:rPr>
              <a:t>Tm = Tm</a:t>
            </a:r>
            <a:r>
              <a:rPr lang="en-US" baseline="-25000" dirty="0" smtClean="0">
                <a:solidFill>
                  <a:srgbClr val="BF6000"/>
                </a:solidFill>
              </a:rPr>
              <a:t>1</a:t>
            </a:r>
            <a:r>
              <a:rPr lang="en-US" dirty="0" smtClean="0">
                <a:solidFill>
                  <a:srgbClr val="BF6000"/>
                </a:solidFill>
              </a:rPr>
              <a:t> – Tm</a:t>
            </a:r>
            <a:r>
              <a:rPr lang="en-US" baseline="-25000" dirty="0" smtClean="0">
                <a:solidFill>
                  <a:srgbClr val="BF6000"/>
                </a:solidFill>
              </a:rPr>
              <a:t>2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rgbClr val="BF6000"/>
                </a:solidFill>
              </a:rPr>
              <a:t>High </a:t>
            </a:r>
            <a:r>
              <a:rPr lang="en-US" dirty="0">
                <a:solidFill>
                  <a:srgbClr val="BF6000"/>
                </a:solidFill>
              </a:rPr>
              <a:t>∆T </a:t>
            </a:r>
            <a:r>
              <a:rPr lang="en-US" dirty="0" smtClean="0">
                <a:solidFill>
                  <a:srgbClr val="BF6000"/>
                </a:solidFill>
              </a:rPr>
              <a:t>implies greater genomic</a:t>
            </a:r>
            <a:br>
              <a:rPr lang="en-US" dirty="0" smtClean="0">
                <a:solidFill>
                  <a:srgbClr val="BF6000"/>
                </a:solidFill>
              </a:rPr>
            </a:br>
            <a:r>
              <a:rPr lang="en-US" dirty="0" smtClean="0">
                <a:solidFill>
                  <a:srgbClr val="BF6000"/>
                </a:solidFill>
              </a:rPr>
              <a:t>difference (fewer H-bonds)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Proxy for sequence similarity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8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Morelló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-Mora &amp;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Amann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(2001)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FEMS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Microbiol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Rev.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doi:10.1016/S0168-6445(00)00040-1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ddh_curves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43" y="1671550"/>
            <a:ext cx="4230415" cy="423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DNA-DNA </a:t>
            </a:r>
            <a:r>
              <a:rPr lang="en-US" dirty="0" err="1"/>
              <a:t>Hybridisation</a:t>
            </a:r>
            <a:r>
              <a:rPr lang="en-US" dirty="0"/>
              <a:t> (DDH)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05" y="1163781"/>
            <a:ext cx="8565931" cy="1998081"/>
          </a:xfrm>
        </p:spPr>
        <p:txBody>
          <a:bodyPr>
            <a:normAutofit/>
          </a:bodyPr>
          <a:lstStyle/>
          <a:p>
            <a:r>
              <a:rPr lang="en-US" dirty="0" smtClean="0"/>
              <a:t>Used for taxonomic classification in prokaryotes from 1960s</a:t>
            </a:r>
          </a:p>
          <a:p>
            <a:r>
              <a:rPr lang="en-US" dirty="0" smtClean="0"/>
              <a:t>Sibley &amp; </a:t>
            </a:r>
            <a:r>
              <a:rPr lang="en-US" dirty="0" err="1" smtClean="0"/>
              <a:t>Ahlquist</a:t>
            </a:r>
            <a:r>
              <a:rPr lang="en-US" dirty="0" smtClean="0"/>
              <a:t> redefined bird and primate phylogeny with </a:t>
            </a:r>
            <a:br>
              <a:rPr lang="en-US" dirty="0" smtClean="0"/>
            </a:br>
            <a:r>
              <a:rPr lang="en-US" dirty="0" smtClean="0"/>
              <a:t>DDH in 1980s:</a:t>
            </a:r>
            <a:r>
              <a:rPr lang="en-US" dirty="0"/>
              <a:t> </a:t>
            </a:r>
            <a:r>
              <a:rPr lang="en-US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Homo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shares more recent common ancestor with </a:t>
            </a:r>
            <a:r>
              <a:rPr lang="en-US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Pan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than with </a:t>
            </a:r>
            <a:r>
              <a:rPr lang="en-US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Gorilla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(this was previously in dispute)</a:t>
            </a:r>
            <a:endParaRPr lang="en-US" i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 descr="hominid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74" y="3009745"/>
            <a:ext cx="6770006" cy="34775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57890"/>
            <a:ext cx="682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Sibley &amp;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Ahlquist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(1984)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J. Mol.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doi:10.1007/BF02101980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90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190" y="1073985"/>
            <a:ext cx="7946808" cy="323611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Two genomes: “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” and “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test</a:t>
            </a:r>
            <a:r>
              <a:rPr lang="en-US" dirty="0" smtClean="0"/>
              <a:t>” are </a:t>
            </a:r>
            <a:r>
              <a:rPr lang="en-US" dirty="0" err="1" smtClean="0"/>
              <a:t>labelled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red and green – </a:t>
            </a:r>
            <a:b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a bad convention to choose, for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</a:rPr>
              <a:t>visualisation</a:t>
            </a:r>
            <a:r>
              <a:rPr lang="en-US" dirty="0" smtClean="0"/>
              <a:t>), then </a:t>
            </a:r>
            <a:r>
              <a:rPr lang="en-US" dirty="0" err="1" smtClean="0"/>
              <a:t>hybridised</a:t>
            </a:r>
            <a:r>
              <a:rPr lang="en-US" dirty="0" smtClean="0"/>
              <a:t> against a </a:t>
            </a:r>
            <a:r>
              <a:rPr lang="en-US" b="1" i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third</a:t>
            </a:r>
            <a:r>
              <a:rPr lang="en-US" dirty="0" smtClean="0"/>
              <a:t> “normal” genome</a:t>
            </a:r>
          </a:p>
          <a:p>
            <a:r>
              <a:rPr lang="en-US" dirty="0" smtClean="0"/>
              <a:t>Differences in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red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green</a:t>
            </a:r>
            <a:r>
              <a:rPr lang="en-US" dirty="0" smtClean="0"/>
              <a:t> intensity mapped by microscopy correspond to relative relationship of reference and test to “normal” genome</a:t>
            </a:r>
            <a:endParaRPr lang="en-US" b="1" dirty="0" smtClean="0">
              <a:solidFill>
                <a:srgbClr val="003C7F"/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Comparisons </a:t>
            </a:r>
            <a:r>
              <a:rPr lang="en-US" b="1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within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species </a:t>
            </a:r>
            <a:r>
              <a:rPr lang="en-US" dirty="0" smtClean="0"/>
              <a:t>(or individual, for </a:t>
            </a:r>
            <a:r>
              <a:rPr lang="en-US" dirty="0" err="1" smtClean="0"/>
              <a:t>tumours</a:t>
            </a:r>
            <a:r>
              <a:rPr lang="en-US" dirty="0" smtClean="0"/>
              <a:t>); </a:t>
            </a:r>
            <a:r>
              <a:rPr lang="en-US" b="1" dirty="0">
                <a:solidFill>
                  <a:srgbClr val="003C7F"/>
                </a:solidFill>
              </a:rPr>
              <a:t>copy number variations (CNV)</a:t>
            </a:r>
            <a:endParaRPr lang="en-US" dirty="0" smtClean="0"/>
          </a:p>
          <a:p>
            <a:r>
              <a:rPr lang="en-US" dirty="0" err="1" smtClean="0"/>
              <a:t>Labour</a:t>
            </a:r>
            <a:r>
              <a:rPr lang="en-US" dirty="0" smtClean="0"/>
              <a:t>-intensive, low-resolution</a:t>
            </a:r>
            <a:endParaRPr lang="en-US" dirty="0"/>
          </a:p>
        </p:txBody>
      </p:sp>
      <p:pic>
        <p:nvPicPr>
          <p:cNvPr id="4" name="Picture 3" descr="cgh_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8470"/>
            <a:ext cx="9144000" cy="28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2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562" y="1054149"/>
            <a:ext cx="7739162" cy="2786357"/>
          </a:xfrm>
        </p:spPr>
        <p:txBody>
          <a:bodyPr>
            <a:normAutofit/>
          </a:bodyPr>
          <a:lstStyle/>
          <a:p>
            <a:r>
              <a:rPr lang="en-US" dirty="0" smtClean="0"/>
              <a:t>Image analysis required – intensity along medial axis.</a:t>
            </a:r>
            <a:endParaRPr lang="en-US" dirty="0"/>
          </a:p>
        </p:txBody>
      </p:sp>
      <p:pic>
        <p:nvPicPr>
          <p:cNvPr id="4" name="Picture 3" descr="cgh_pap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" y="1670131"/>
            <a:ext cx="3631376" cy="1722252"/>
          </a:xfrm>
          <a:prstGeom prst="rect">
            <a:avLst/>
          </a:prstGeom>
        </p:spPr>
      </p:pic>
      <p:pic>
        <p:nvPicPr>
          <p:cNvPr id="5" name="Picture 4" descr="cgh_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37" y="3491963"/>
            <a:ext cx="3695881" cy="2655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36584"/>
            <a:ext cx="8151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Kallioniemi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(1992)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Science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doi:10.1126/science.1359641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/>
            </a:r>
            <a:b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Fraga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(2005)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Proc. Natl. Acad. Sci. USA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doi:10.1073/pnas.0500398102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cgh_examp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179" y="1664347"/>
            <a:ext cx="3138367" cy="3764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8976" y="5374394"/>
            <a:ext cx="2692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Epigenetics: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hybridising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b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</a:b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methylated DNA</a:t>
            </a:r>
          </a:p>
        </p:txBody>
      </p:sp>
    </p:spTree>
    <p:extLst>
      <p:ext uri="{BB962C8B-B14F-4D97-AF65-F5344CB8AC3E}">
        <p14:creationId xmlns:p14="http://schemas.microsoft.com/office/powerpoint/2010/main" val="42047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380" y="401864"/>
            <a:ext cx="7482714" cy="655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 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380" y="1163781"/>
            <a:ext cx="8663713" cy="529410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Uses DNA microarrays: thousands of short DNA probes (genome </a:t>
            </a:r>
            <a:br>
              <a:rPr lang="en-US" dirty="0" smtClean="0"/>
            </a:br>
            <a:r>
              <a:rPr lang="en-US" dirty="0" smtClean="0"/>
              <a:t>fragments) </a:t>
            </a:r>
            <a:r>
              <a:rPr lang="en-US" dirty="0" err="1" smtClean="0"/>
              <a:t>immobilised</a:t>
            </a:r>
            <a:r>
              <a:rPr lang="en-US" dirty="0" smtClean="0"/>
              <a:t> on a surface</a:t>
            </a:r>
          </a:p>
          <a:p>
            <a:r>
              <a:rPr lang="en-US" dirty="0" err="1" smtClean="0"/>
              <a:t>gDNA</a:t>
            </a:r>
            <a:r>
              <a:rPr lang="en-US" dirty="0" smtClean="0"/>
              <a:t>, </a:t>
            </a:r>
            <a:r>
              <a:rPr lang="en-US" dirty="0" err="1" smtClean="0"/>
              <a:t>cDNA</a:t>
            </a:r>
            <a:r>
              <a:rPr lang="en-US" dirty="0" smtClean="0"/>
              <a:t>, etc. </a:t>
            </a:r>
            <a:r>
              <a:rPr lang="en-US" dirty="0" smtClean="0">
                <a:solidFill>
                  <a:srgbClr val="7CB609"/>
                </a:solidFill>
              </a:rPr>
              <a:t>fluorescently</a:t>
            </a:r>
            <a:r>
              <a:rPr lang="en-US" dirty="0" smtClean="0"/>
              <a:t>-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labelled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hybridised</a:t>
            </a:r>
            <a:r>
              <a:rPr lang="en-US" dirty="0" smtClean="0"/>
              <a:t> to the array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Smaller sample sizes cf. CGH, </a:t>
            </a:r>
            <a:br>
              <a:rPr lang="en-US" dirty="0" smtClean="0"/>
            </a:br>
            <a:r>
              <a:rPr lang="en-US" dirty="0" smtClean="0"/>
              <a:t>automatable,</a:t>
            </a:r>
            <a:r>
              <a:rPr lang="en-US" dirty="0"/>
              <a:t> h</a:t>
            </a:r>
            <a:r>
              <a:rPr lang="en-US" dirty="0" smtClean="0"/>
              <a:t>igh-throughput, high-res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Identifies copy number variation (CNV)</a:t>
            </a:r>
            <a:b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and segmental duplication</a:t>
            </a:r>
          </a:p>
        </p:txBody>
      </p:sp>
      <p:pic>
        <p:nvPicPr>
          <p:cNvPr id="4" name="Picture 3" descr="aCGH_schem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0" y="2604270"/>
            <a:ext cx="4466896" cy="2003535"/>
          </a:xfrm>
          <a:prstGeom prst="rect">
            <a:avLst/>
          </a:prstGeom>
        </p:spPr>
      </p:pic>
      <p:pic>
        <p:nvPicPr>
          <p:cNvPr id="5" name="Picture 4" descr="aCGH_ar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600" y="2899104"/>
            <a:ext cx="3481493" cy="3407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57890"/>
            <a:ext cx="5638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Pollack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(1999)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Nat. Genet.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doi:10.1038/12640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766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8938" y="316055"/>
            <a:ext cx="762421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Genome Feature Comparisons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2579370"/>
          </a:xfrm>
        </p:spPr>
        <p:txBody>
          <a:bodyPr/>
          <a:lstStyle/>
          <a:p>
            <a:r>
              <a:rPr lang="en-US" dirty="0" smtClean="0"/>
              <a:t>Comparisons on the basis of a restricted set of genome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4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Comparative Genomics?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3455987"/>
          </a:xfrm>
        </p:spPr>
        <p:txBody>
          <a:bodyPr>
            <a:normAutofit/>
          </a:bodyPr>
          <a:lstStyle/>
          <a:p>
            <a:r>
              <a:rPr lang="en-US" dirty="0" smtClean="0"/>
              <a:t>The combination of genomic data and comparative and evolutionary biology to address questions of genome structure, evolution and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6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Chromosomal Rearrangements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54901"/>
            <a:ext cx="7070651" cy="21220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Genomes are dynamic, and undergo large-scale changes</a:t>
            </a:r>
          </a:p>
          <a:p>
            <a:r>
              <a:rPr lang="en-US" dirty="0" err="1" smtClean="0"/>
              <a:t>Hybridisation</a:t>
            </a:r>
            <a:r>
              <a:rPr lang="en-US" dirty="0" smtClean="0"/>
              <a:t> used to map genome rearrangement/duplication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Separate chromosomes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electrophoretically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Apply single gene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hybridising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probes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Reciprocal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hybridisations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indicate translocations</a:t>
            </a:r>
          </a:p>
        </p:txBody>
      </p:sp>
      <p:pic>
        <p:nvPicPr>
          <p:cNvPr id="5" name="Picture 4" descr="yeast_rearrangement_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3" y="3154481"/>
            <a:ext cx="6642528" cy="32708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57890"/>
            <a:ext cx="506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Fischer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(2000)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Nature.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doi:10.1038/35013058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369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 PCR/MLST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893" y="1022673"/>
            <a:ext cx="4504457" cy="554103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Define a set of regions (usually genes):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conserved enough that PCR primers can be designed to amplify the same region in multiple organisms</a:t>
            </a:r>
          </a:p>
          <a:p>
            <a:r>
              <a:rPr lang="en-US" dirty="0"/>
              <a:t>a</a:t>
            </a:r>
            <a:r>
              <a:rPr lang="en-US" dirty="0" smtClean="0"/>
              <a:t>nd:</a:t>
            </a:r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ivergent enough that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hybridising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probes can distinguish between groups</a:t>
            </a:r>
          </a:p>
          <a:p>
            <a:r>
              <a:rPr lang="en-US" dirty="0"/>
              <a:t>o</a:t>
            </a:r>
            <a:r>
              <a:rPr lang="en-US" dirty="0" smtClean="0"/>
              <a:t>r: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sequence the amplification products</a:t>
            </a:r>
          </a:p>
          <a:p>
            <a:r>
              <a:rPr lang="en-US" dirty="0" smtClean="0">
                <a:solidFill>
                  <a:srgbClr val="003C7F"/>
                </a:solidFill>
              </a:rPr>
              <a:t>Sequence variants given numbers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Number profiles define groups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Track evolution by minimum spanning trees (MST)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pubmlst.org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57890"/>
            <a:ext cx="86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Maiden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(2006)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Ann. Rev.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Microbiol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doi:10.1146/annurev.micro.59.030804.121325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mlst_method_tra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00" y="1163781"/>
            <a:ext cx="3801896" cy="2298675"/>
          </a:xfrm>
          <a:prstGeom prst="rect">
            <a:avLst/>
          </a:prstGeom>
        </p:spPr>
      </p:pic>
      <p:pic>
        <p:nvPicPr>
          <p:cNvPr id="12" name="Picture 11" descr="mlst_clonal_Tran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348" y="3825293"/>
            <a:ext cx="4206652" cy="25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45" y="1075076"/>
            <a:ext cx="8425794" cy="538281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aCGH</a:t>
            </a:r>
            <a:r>
              <a:rPr lang="en-US" dirty="0" smtClean="0"/>
              <a:t> can also be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applied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across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species </a:t>
            </a:r>
            <a:r>
              <a:rPr lang="en-US" dirty="0" smtClean="0"/>
              <a:t>for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classification/diagnostics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Microarray probes represent genes </a:t>
            </a:r>
            <a:br>
              <a:rPr lang="en-US" dirty="0" smtClean="0"/>
            </a:br>
            <a:r>
              <a:rPr lang="en-US" dirty="0" smtClean="0"/>
              <a:t>from one or more organisms</a:t>
            </a:r>
          </a:p>
          <a:p>
            <a:pPr lvl="1"/>
            <a:r>
              <a:rPr lang="en-US" dirty="0" smtClean="0"/>
              <a:t>“Off-species” </a:t>
            </a:r>
            <a:r>
              <a:rPr lang="en-US" dirty="0" err="1" smtClean="0"/>
              <a:t>gDNA</a:t>
            </a:r>
            <a:r>
              <a:rPr lang="en-US" dirty="0" smtClean="0"/>
              <a:t> fragmented, </a:t>
            </a:r>
            <a:br>
              <a:rPr lang="en-US" dirty="0" smtClean="0"/>
            </a:br>
            <a:r>
              <a:rPr lang="en-US" dirty="0" err="1" smtClean="0"/>
              <a:t>labelled</a:t>
            </a:r>
            <a:r>
              <a:rPr lang="en-US" dirty="0" smtClean="0"/>
              <a:t>, and </a:t>
            </a:r>
            <a:r>
              <a:rPr lang="en-US" dirty="0" err="1" smtClean="0"/>
              <a:t>hybridised</a:t>
            </a:r>
            <a:endParaRPr lang="en-US" dirty="0" smtClean="0"/>
          </a:p>
          <a:p>
            <a:pPr lvl="1"/>
            <a:r>
              <a:rPr lang="en-US" dirty="0" err="1" smtClean="0"/>
              <a:t>Hybridisation</a:t>
            </a:r>
            <a:r>
              <a:rPr lang="en-US" dirty="0" smtClean="0"/>
              <a:t> ≈ sequence </a:t>
            </a:r>
            <a:br>
              <a:rPr lang="en-US" dirty="0" smtClean="0"/>
            </a:br>
            <a:r>
              <a:rPr lang="en-US" dirty="0" smtClean="0"/>
              <a:t>similarity ≈ gene presence</a:t>
            </a:r>
            <a:endParaRPr lang="en-US" dirty="0"/>
          </a:p>
          <a:p>
            <a:r>
              <a:rPr lang="en-US" dirty="0" err="1" smtClean="0"/>
              <a:t>Heatmap</a:t>
            </a:r>
            <a:r>
              <a:rPr lang="en-US" dirty="0" smtClean="0"/>
              <a:t> of 217 </a:t>
            </a:r>
            <a:r>
              <a:rPr lang="en-US" i="1" dirty="0" smtClean="0"/>
              <a:t>Staphylococcus</a:t>
            </a:r>
            <a:br>
              <a:rPr lang="en-US" i="1" dirty="0" smtClean="0"/>
            </a:br>
            <a:r>
              <a:rPr lang="en-US" i="1" dirty="0" err="1" smtClean="0"/>
              <a:t>aureus</a:t>
            </a:r>
            <a:r>
              <a:rPr lang="en-US" dirty="0" smtClean="0"/>
              <a:t> isolates on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7-strain array</a:t>
            </a:r>
            <a:r>
              <a:rPr lang="en-US" dirty="0" smtClean="0"/>
              <a:t>.</a:t>
            </a:r>
          </a:p>
          <a:p>
            <a:pPr lvl="1"/>
            <a:r>
              <a:rPr lang="en-US" sz="1600" dirty="0" smtClean="0"/>
              <a:t>columns=isolates</a:t>
            </a:r>
          </a:p>
          <a:p>
            <a:pPr lvl="1"/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en-US" sz="1600" dirty="0" smtClean="0"/>
              <a:t>/</a:t>
            </a:r>
            <a:r>
              <a:rPr lang="en-US" sz="1600" dirty="0" smtClean="0">
                <a:solidFill>
                  <a:srgbClr val="FF0000"/>
                </a:solidFill>
              </a:rPr>
              <a:t>red</a:t>
            </a:r>
            <a:r>
              <a:rPr lang="en-US" sz="1600" dirty="0" smtClean="0"/>
              <a:t>=gene present</a:t>
            </a:r>
          </a:p>
          <a:p>
            <a:pPr lvl="1"/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1600" dirty="0" smtClean="0"/>
              <a:t>/white/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grey</a:t>
            </a:r>
            <a:r>
              <a:rPr lang="en-US" sz="1600" dirty="0" smtClean="0"/>
              <a:t>=gene absent</a:t>
            </a:r>
          </a:p>
          <a:p>
            <a:r>
              <a:rPr lang="en-US" sz="1800" dirty="0" smtClean="0"/>
              <a:t>Lower bars </a:t>
            </a:r>
            <a:r>
              <a:rPr lang="en-US" sz="1800" dirty="0" err="1" smtClean="0"/>
              <a:t>coloured</a:t>
            </a:r>
            <a:r>
              <a:rPr lang="en-US" sz="1800" dirty="0" smtClean="0"/>
              <a:t> by lineage and</a:t>
            </a:r>
            <a:r>
              <a:rPr lang="en-US" sz="1800" dirty="0"/>
              <a:t> </a:t>
            </a:r>
            <a:r>
              <a:rPr lang="en-US" sz="1800" dirty="0" smtClean="0"/>
              <a:t>host </a:t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green=cattle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blue=horse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rgbClr val="660066"/>
                </a:solidFill>
              </a:rPr>
              <a:t>purple=human</a:t>
            </a:r>
            <a:r>
              <a:rPr lang="en-US" sz="1800" dirty="0" smtClean="0"/>
              <a:t>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5380" y="401864"/>
            <a:ext cx="7482714" cy="655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 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6870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Sung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(2008)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Microbiol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doi:10.1099/mic.0.2007/015289-0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Picture 1" descr="acgh_heat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03" y="1673192"/>
            <a:ext cx="4332334" cy="46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0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This Happened…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649252"/>
          </a:xfrm>
        </p:spPr>
        <p:txBody>
          <a:bodyPr/>
          <a:lstStyle/>
          <a:p>
            <a:r>
              <a:rPr lang="en-US" dirty="0" smtClean="0"/>
              <a:t>High-throughput sequencing</a:t>
            </a:r>
            <a:endParaRPr lang="en-US" dirty="0"/>
          </a:p>
        </p:txBody>
      </p:sp>
      <p:pic>
        <p:nvPicPr>
          <p:cNvPr id="4" name="Picture 3" descr="ngs_sequenc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48" y="1778208"/>
            <a:ext cx="6954345" cy="50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0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Then It Rained Sequence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625" y="1163781"/>
            <a:ext cx="7070651" cy="54840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Modern high-throughput sequencing (454, </a:t>
            </a:r>
            <a:r>
              <a:rPr lang="en-US" dirty="0" err="1" smtClean="0"/>
              <a:t>Illumina</a:t>
            </a:r>
            <a:r>
              <a:rPr lang="en-US" dirty="0" smtClean="0"/>
              <a:t>) completely changed the landscape.</a:t>
            </a:r>
          </a:p>
          <a:p>
            <a:r>
              <a:rPr lang="en-US" dirty="0" smtClean="0"/>
              <a:t>Complete, (mainly) accurate</a:t>
            </a:r>
            <a:r>
              <a:rPr lang="en-US" dirty="0"/>
              <a:t> </a:t>
            </a:r>
            <a:r>
              <a:rPr lang="en-US" dirty="0" smtClean="0"/>
              <a:t>sequence </a:t>
            </a:r>
            <a:br>
              <a:rPr lang="en-US" dirty="0" smtClean="0"/>
            </a:br>
            <a:r>
              <a:rPr lang="en-US" dirty="0" smtClean="0"/>
              <a:t>data much cheaper, enabling: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more precise sequence comparison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novel analyses, insights and </a:t>
            </a:r>
            <a:b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n-US" dirty="0" err="1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visualisations</a:t>
            </a:r>
            <a:endParaRPr lang="en-US" dirty="0" smtClean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Genomic &amp;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exomic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comparisons</a:t>
            </a:r>
          </a:p>
          <a:p>
            <a:r>
              <a:rPr lang="en-US" sz="1900" dirty="0" smtClean="0"/>
              <a:t>19/2/2014 at </a:t>
            </a:r>
            <a:r>
              <a:rPr lang="en-US" sz="1900" dirty="0" smtClean="0">
                <a:hlinkClick r:id="rId2"/>
              </a:rPr>
              <a:t>GOLD</a:t>
            </a:r>
            <a:r>
              <a:rPr lang="en-US" sz="1900" dirty="0" smtClean="0"/>
              <a:t>:</a:t>
            </a:r>
          </a:p>
          <a:p>
            <a:pPr lvl="1"/>
            <a:r>
              <a:rPr lang="en-US" sz="1700" dirty="0" smtClean="0">
                <a:solidFill>
                  <a:schemeClr val="accent5">
                    <a:lumMod val="75000"/>
                  </a:schemeClr>
                </a:solidFill>
              </a:rPr>
              <a:t>3,011 “finished” genomes</a:t>
            </a:r>
          </a:p>
          <a:p>
            <a:pPr lvl="1"/>
            <a:r>
              <a:rPr lang="en-US" sz="1700" dirty="0" smtClean="0">
                <a:solidFill>
                  <a:schemeClr val="accent5">
                    <a:lumMod val="75000"/>
                  </a:schemeClr>
                </a:solidFill>
              </a:rPr>
              <a:t>9,891 “permanent draft” genomes</a:t>
            </a:r>
          </a:p>
          <a:p>
            <a:r>
              <a:rPr lang="en-US" sz="1900" dirty="0" smtClean="0"/>
              <a:t>19/2/2014 at </a:t>
            </a:r>
            <a:r>
              <a:rPr lang="en-US" sz="1900" dirty="0" smtClean="0">
                <a:hlinkClick r:id="rId3"/>
              </a:rPr>
              <a:t>NCBI WGS</a:t>
            </a:r>
            <a:r>
              <a:rPr lang="en-US" sz="1900" dirty="0" smtClean="0"/>
              <a:t>:</a:t>
            </a:r>
          </a:p>
          <a:p>
            <a:pPr lvl="1"/>
            <a:r>
              <a:rPr lang="en-US" sz="1700" dirty="0" smtClean="0">
                <a:solidFill>
                  <a:schemeClr val="accent6">
                    <a:lumMod val="75000"/>
                  </a:schemeClr>
                </a:solidFill>
              </a:rPr>
              <a:t>17,023 whole genome projects</a:t>
            </a:r>
          </a:p>
          <a:p>
            <a:pPr lvl="1"/>
            <a:endParaRPr lang="en-US" dirty="0"/>
          </a:p>
        </p:txBody>
      </p:sp>
      <p:pic>
        <p:nvPicPr>
          <p:cNvPr id="5" name="Picture 4" descr="circular_2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90" y="1760481"/>
            <a:ext cx="3848282" cy="49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0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Then It Rained Sequence Data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5985" y="1163782"/>
            <a:ext cx="8180144" cy="4794218"/>
          </a:xfrm>
        </p:spPr>
        <p:txBody>
          <a:bodyPr/>
          <a:lstStyle/>
          <a:p>
            <a:r>
              <a:rPr lang="en-US" dirty="0" smtClean="0"/>
              <a:t>In 2012, GOLD added 3736 genomes, NCBI added 4585</a:t>
            </a:r>
          </a:p>
          <a:p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Mostly prokaryotes (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archaea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and bacteria)</a:t>
            </a:r>
          </a:p>
          <a:p>
            <a:r>
              <a:rPr lang="en-US" dirty="0" smtClean="0"/>
              <a:t>We’re a little ahead of Su’s (Scripps, La Jolla) projections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880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Figures and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code from: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http://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sulab.org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/2013/06/sequenced-genomes-per-year/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um_se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67" y="3052507"/>
            <a:ext cx="3929684" cy="3009971"/>
          </a:xfrm>
          <a:prstGeom prst="rect">
            <a:avLst/>
          </a:prstGeom>
        </p:spPr>
      </p:pic>
      <p:pic>
        <p:nvPicPr>
          <p:cNvPr id="6" name="Picture 5" descr="cum_seq_lo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7" y="3046907"/>
            <a:ext cx="3870379" cy="301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664" y="316055"/>
            <a:ext cx="764249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Computational Comparative Genomics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3401645"/>
          </a:xfrm>
        </p:spPr>
        <p:txBody>
          <a:bodyPr/>
          <a:lstStyle/>
          <a:p>
            <a:r>
              <a:rPr lang="en-US" dirty="0" smtClean="0"/>
              <a:t>Massively enabled by high-throughput sequencing, much more powerful and precise.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broad levels of 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707179" cy="53526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Bulk Properties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chromosome/plasmid counts and sizes, 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nucleotide content, etc.</a:t>
            </a:r>
          </a:p>
          <a:p>
            <a:r>
              <a:rPr lang="en-US" dirty="0" smtClean="0"/>
              <a:t>Whole Genome Sequence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sequence similarity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of genomic regions (rearrangements), etc.</a:t>
            </a:r>
          </a:p>
          <a:p>
            <a:r>
              <a:rPr lang="en-US" dirty="0" smtClean="0"/>
              <a:t>Genome Features/Functional Components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numbers and types of features (genes,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ncRNA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regulatory elements, etc.)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organisation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of features 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synteny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operons,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regulons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complements of features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selection pressure, etc.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0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212" y="316055"/>
            <a:ext cx="760594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Bulk Genome Property Comparisons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1821050"/>
          </a:xfrm>
        </p:spPr>
        <p:txBody>
          <a:bodyPr>
            <a:normAutofit/>
          </a:bodyPr>
          <a:lstStyle/>
          <a:p>
            <a:r>
              <a:rPr lang="en-US" dirty="0" smtClean="0"/>
              <a:t>Values calculated for individual genomes, and subsequently compared.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42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Nucleotide Frequencies/Genome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720" y="1163782"/>
            <a:ext cx="7766575" cy="5277370"/>
          </a:xfrm>
        </p:spPr>
        <p:txBody>
          <a:bodyPr/>
          <a:lstStyle/>
          <a:p>
            <a:r>
              <a:rPr lang="en-US" dirty="0" smtClean="0"/>
              <a:t>Very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easy to calculate</a:t>
            </a:r>
            <a:r>
              <a:rPr lang="en-US" dirty="0" smtClean="0"/>
              <a:t> from complete or draft genome sequence</a:t>
            </a:r>
          </a:p>
          <a:p>
            <a:pPr lvl="1"/>
            <a:r>
              <a:rPr lang="en-US" dirty="0" smtClean="0"/>
              <a:t>(or in a region of genome sequence)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GC content/chromosome size can be characteristic of an organism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bacteria_size_gc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pPr lvl="1"/>
            <a:r>
              <a:rPr lang="en-US" b="1" dirty="0" err="1" smtClean="0">
                <a:solidFill>
                  <a:srgbClr val="7CB609"/>
                </a:solidFill>
                <a:latin typeface="Courier New"/>
                <a:cs typeface="Courier New"/>
              </a:rPr>
              <a:t>ipython</a:t>
            </a:r>
            <a:r>
              <a:rPr lang="en-US" b="1" dirty="0" smtClean="0">
                <a:solidFill>
                  <a:srgbClr val="7CB609"/>
                </a:solidFill>
                <a:latin typeface="Courier New"/>
                <a:cs typeface="Courier New"/>
              </a:rPr>
              <a:t> notebook –-</a:t>
            </a:r>
            <a:r>
              <a:rPr lang="en-US" b="1" dirty="0" err="1" smtClean="0">
                <a:solidFill>
                  <a:srgbClr val="7CB609"/>
                </a:solidFill>
                <a:latin typeface="Courier New"/>
                <a:cs typeface="Courier New"/>
              </a:rPr>
              <a:t>pylab</a:t>
            </a:r>
            <a:r>
              <a:rPr lang="en-US" b="1" dirty="0" smtClean="0">
                <a:solidFill>
                  <a:srgbClr val="7CB609"/>
                </a:solidFill>
                <a:latin typeface="Courier New"/>
                <a:cs typeface="Courier New"/>
              </a:rPr>
              <a:t> inline</a:t>
            </a:r>
            <a:r>
              <a:rPr lang="en-US" dirty="0" smtClean="0"/>
              <a:t> in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bacteria_size</a:t>
            </a:r>
            <a:r>
              <a:rPr lang="en-US" dirty="0" smtClean="0"/>
              <a:t> directory</a:t>
            </a:r>
            <a:endParaRPr lang="en-US" dirty="0"/>
          </a:p>
        </p:txBody>
      </p:sp>
      <p:pic>
        <p:nvPicPr>
          <p:cNvPr id="4" name="Picture 3" descr="ipython_g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4" y="2261234"/>
            <a:ext cx="7366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Comparative Genomics?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2403639"/>
          </a:xfrm>
        </p:spPr>
        <p:txBody>
          <a:bodyPr>
            <a:normAutofit/>
          </a:bodyPr>
          <a:lstStyle/>
          <a:p>
            <a:r>
              <a:rPr lang="en-US" i="1" dirty="0" smtClean="0"/>
              <a:t>“Nothing in biology makes sense, except in the light of evolution”</a:t>
            </a:r>
          </a:p>
          <a:p>
            <a:pPr algn="r"/>
            <a:r>
              <a:rPr lang="en-US" dirty="0" smtClean="0"/>
              <a:t>Theodosius </a:t>
            </a:r>
            <a:r>
              <a:rPr lang="en-US" dirty="0" err="1" smtClean="0"/>
              <a:t>Dobzhansky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0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Blobology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72" y="1108966"/>
            <a:ext cx="7675203" cy="4729188"/>
          </a:xfrm>
        </p:spPr>
        <p:txBody>
          <a:bodyPr/>
          <a:lstStyle/>
          <a:p>
            <a:r>
              <a:rPr lang="en-US" dirty="0" smtClean="0"/>
              <a:t>Metazoan sequence data can be contaminated by microbial </a:t>
            </a:r>
            <a:r>
              <a:rPr lang="en-US" dirty="0" err="1" smtClean="0"/>
              <a:t>symbionts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Host and </a:t>
            </a:r>
            <a:r>
              <a:rPr lang="en-US" dirty="0" err="1" smtClean="0"/>
              <a:t>symbiont</a:t>
            </a:r>
            <a:r>
              <a:rPr lang="en-US" dirty="0" smtClean="0"/>
              <a:t> DNA have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different %GC </a:t>
            </a:r>
            <a:r>
              <a:rPr lang="en-US" dirty="0" smtClean="0"/>
              <a:t>(and are present in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different amounts/coverage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Preliminary genome assembly, followed</a:t>
            </a:r>
            <a:br>
              <a:rPr lang="en-US" dirty="0" smtClean="0"/>
            </a:br>
            <a:r>
              <a:rPr lang="en-US" dirty="0" smtClean="0"/>
              <a:t>by read mapping</a:t>
            </a:r>
          </a:p>
          <a:p>
            <a:pPr lvl="1"/>
            <a:r>
              <a:rPr lang="en-US" dirty="0" smtClean="0"/>
              <a:t>Plot </a:t>
            </a:r>
            <a:r>
              <a:rPr lang="en-US" dirty="0" err="1" smtClean="0"/>
              <a:t>contig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93FF"/>
                </a:solidFill>
              </a:rPr>
              <a:t>coverage</a:t>
            </a:r>
            <a:r>
              <a:rPr lang="en-US" dirty="0" smtClean="0"/>
              <a:t> against 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%GC </a:t>
            </a:r>
            <a:r>
              <a:rPr lang="en-US" dirty="0" smtClean="0"/>
              <a:t>= 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Blobology</a:t>
            </a:r>
            <a:endParaRPr lang="en-US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1800" dirty="0" smtClean="0">
              <a:solidFill>
                <a:schemeClr val="tx2">
                  <a:lumMod val="75000"/>
                  <a:lumOff val="25000"/>
                </a:schemeClr>
              </a:solidFill>
              <a:hlinkClick r:id="rId2"/>
            </a:endParaRPr>
          </a:p>
          <a:p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  <a:hlinkClick r:id="rId2"/>
              </a:rPr>
              <a:t>http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hlinkClick r:id="rId2"/>
              </a:rPr>
              <a:t>://nematodes.org/bioinformatics/blobology</a:t>
            </a:r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  <a:hlinkClick r:id="rId2"/>
              </a:rPr>
              <a:t>/</a:t>
            </a:r>
            <a:endParaRPr lang="en-US" sz="180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53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Kumar &amp;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Blaxter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Symbiosis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doi:10.1007/s13199-012-0154-6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blobolog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10" y="2594746"/>
            <a:ext cx="3957442" cy="39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Nucleotide </a:t>
            </a:r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80" y="1163782"/>
            <a:ext cx="8269118" cy="527737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Sequence data is required to determine </a:t>
            </a:r>
            <a:r>
              <a:rPr lang="en-US" b="1" i="1" dirty="0" smtClean="0">
                <a:solidFill>
                  <a:schemeClr val="accent5"/>
                </a:solidFill>
              </a:rPr>
              <a:t>k</a:t>
            </a:r>
            <a:r>
              <a:rPr lang="en-US" b="1" dirty="0" smtClean="0">
                <a:solidFill>
                  <a:schemeClr val="accent5"/>
                </a:solidFill>
              </a:rPr>
              <a:t>-</a:t>
            </a:r>
            <a:r>
              <a:rPr lang="en-US" b="1" dirty="0" err="1" smtClean="0">
                <a:solidFill>
                  <a:schemeClr val="accent5"/>
                </a:solidFill>
              </a:rPr>
              <a:t>mers</a:t>
            </a:r>
            <a:endParaRPr lang="en-US" b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Nucleotide frequencies: 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A, C, G, T</a:t>
            </a:r>
          </a:p>
          <a:p>
            <a:r>
              <a:rPr lang="en-US" dirty="0" smtClean="0"/>
              <a:t>Dinucleotide frequencies: 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AA, AC, AG, AT, CA, CC, CG, CT, GA, GC, GG, GT, TA, TC, TG, TT</a:t>
            </a:r>
          </a:p>
          <a:p>
            <a:r>
              <a:rPr lang="en-US" dirty="0" err="1" smtClean="0"/>
              <a:t>Trinucleotide</a:t>
            </a:r>
            <a:r>
              <a:rPr lang="en-US" dirty="0" smtClean="0"/>
              <a:t> frequencies: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64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trinucleotides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i="1" dirty="0" smtClean="0"/>
              <a:t>k</a:t>
            </a:r>
            <a:r>
              <a:rPr lang="en-US" dirty="0" smtClean="0"/>
              <a:t>-nucleotide frequencies: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r>
              <a:rPr lang="en-US" i="1" baseline="30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k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mers</a:t>
            </a:r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runApp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(“shiny/</a:t>
            </a:r>
            <a:r>
              <a:rPr lang="en-US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nucleotide_frequencies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”)</a:t>
            </a:r>
            <a:r>
              <a:rPr lang="en-US" b="1" dirty="0" smtClean="0">
                <a:solidFill>
                  <a:srgbClr val="000000"/>
                </a:solidFill>
                <a:cs typeface="Courier New"/>
              </a:rPr>
              <a:t>in </a:t>
            </a:r>
            <a:r>
              <a:rPr lang="en-US" b="1" dirty="0" err="1" smtClean="0">
                <a:solidFill>
                  <a:srgbClr val="000000"/>
                </a:solidFill>
                <a:cs typeface="Courier New"/>
              </a:rPr>
              <a:t>RStudio</a:t>
            </a:r>
            <a:endParaRPr lang="en-US" b="1" dirty="0">
              <a:solidFill>
                <a:srgbClr val="000000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449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44" y="1163782"/>
            <a:ext cx="8753386" cy="1997408"/>
          </a:xfrm>
        </p:spPr>
        <p:txBody>
          <a:bodyPr/>
          <a:lstStyle/>
          <a:p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mer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spectrum: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Frequency distribution of observed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mer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counts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Most species have a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unimodal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mer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spectrum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kmer_unimod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22" y="2683633"/>
            <a:ext cx="4959112" cy="3754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Chor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oi:10.1186/gb-2009-10-10-r108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28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26" y="1163782"/>
            <a:ext cx="8378764" cy="1568483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mer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spectrum: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All mammals tested (and some other) species have a multimodal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mer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spectrum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Genomic regions differ in this property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Chor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oi:10.1186/gb-2009-10-10-r108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kmer_multimoda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5" y="2732265"/>
            <a:ext cx="4084304" cy="3477178"/>
          </a:xfrm>
          <a:prstGeom prst="rect">
            <a:avLst/>
          </a:prstGeom>
        </p:spPr>
      </p:pic>
      <p:pic>
        <p:nvPicPr>
          <p:cNvPr id="7" name="Picture 6" descr="kmer_multimodal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33" y="2695242"/>
            <a:ext cx="4066627" cy="34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3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Nucleotide Identity (ANI)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72" y="1163781"/>
            <a:ext cx="8186883" cy="4135323"/>
          </a:xfrm>
        </p:spPr>
        <p:txBody>
          <a:bodyPr/>
          <a:lstStyle/>
          <a:p>
            <a:r>
              <a:rPr lang="en-US" dirty="0" smtClean="0"/>
              <a:t>ANI introduced as a substitute for DDH in 2007: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70%</a:t>
            </a:r>
            <a:r>
              <a:rPr lang="en-US" dirty="0" smtClean="0"/>
              <a:t> identity (DDH) =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“gold standard”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prokaryotic species boundary</a:t>
            </a:r>
          </a:p>
          <a:p>
            <a:pPr lvl="1"/>
            <a:r>
              <a:rPr lang="en-US" b="1" dirty="0" smtClean="0">
                <a:solidFill>
                  <a:srgbClr val="003C7F"/>
                </a:solidFill>
              </a:rPr>
              <a:t>70%</a:t>
            </a:r>
            <a:r>
              <a:rPr lang="en-US" dirty="0" smtClean="0"/>
              <a:t> identity (DDH) ≈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95%</a:t>
            </a:r>
            <a:r>
              <a:rPr lang="en-US" dirty="0" smtClean="0"/>
              <a:t> identity (ANI)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529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Goris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(2007)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Int. J. System.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doi:10.1099/ijs.0.64483-0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ANI_DD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24" y="1863823"/>
            <a:ext cx="3210743" cy="45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03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Nucleotide Identity (ANI)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72" y="1163781"/>
            <a:ext cx="8186883" cy="5067234"/>
          </a:xfrm>
        </p:spPr>
        <p:txBody>
          <a:bodyPr/>
          <a:lstStyle/>
          <a:p>
            <a:r>
              <a:rPr lang="en-US" dirty="0" smtClean="0"/>
              <a:t>ANI introduced as a substitute for DDH in 2007: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70%</a:t>
            </a:r>
            <a:r>
              <a:rPr lang="en-US" dirty="0" smtClean="0"/>
              <a:t> identity (DDH) =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“gold standard”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prokaryotic species boundary</a:t>
            </a:r>
          </a:p>
          <a:p>
            <a:pPr lvl="1"/>
            <a:r>
              <a:rPr lang="en-US" b="1" dirty="0" smtClean="0">
                <a:solidFill>
                  <a:srgbClr val="003C7F"/>
                </a:solidFill>
              </a:rPr>
              <a:t>70%</a:t>
            </a:r>
            <a:r>
              <a:rPr lang="en-US" dirty="0" smtClean="0"/>
              <a:t> identity (DDH) ≈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95%</a:t>
            </a:r>
            <a:r>
              <a:rPr lang="en-US" dirty="0" smtClean="0"/>
              <a:t> identity (ANI)</a:t>
            </a:r>
          </a:p>
          <a:p>
            <a:r>
              <a:rPr lang="en-US" dirty="0" smtClean="0"/>
              <a:t>Original method emulates physical</a:t>
            </a:r>
            <a:br>
              <a:rPr lang="en-US" dirty="0" smtClean="0"/>
            </a:br>
            <a:r>
              <a:rPr lang="en-US" dirty="0" smtClean="0"/>
              <a:t>experiment: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/>
              <a:t>b</a:t>
            </a:r>
            <a:r>
              <a:rPr lang="en-US" dirty="0" smtClean="0"/>
              <a:t>reak genome into 1020nt fragments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align fragments using BLASTN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ANI = mean identity of all BLASTN </a:t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matches with &gt;30% identity over 70%</a:t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alignable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529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Goris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(2007)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Int. J. System.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doi:10.1099/ijs.0.64483-0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ANI_DD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24" y="1863823"/>
            <a:ext cx="3210743" cy="45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Nucleotide Identity (ANI)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27" y="1176377"/>
            <a:ext cx="8186883" cy="5387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ANI introduced as a substitute for DDH in 2007: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70%</a:t>
            </a:r>
            <a:r>
              <a:rPr lang="en-US" dirty="0" smtClean="0"/>
              <a:t> identity (DDH) =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“gold standard” </a:t>
            </a:r>
            <a:r>
              <a:rPr lang="en-US" dirty="0" smtClean="0"/>
              <a:t>prokaryotic species boundary</a:t>
            </a:r>
          </a:p>
          <a:p>
            <a:pPr lvl="1"/>
            <a:r>
              <a:rPr lang="en-US" b="1" dirty="0" smtClean="0">
                <a:solidFill>
                  <a:srgbClr val="003C7F"/>
                </a:solidFill>
              </a:rPr>
              <a:t>70%</a:t>
            </a:r>
            <a:r>
              <a:rPr lang="en-US" dirty="0" smtClean="0"/>
              <a:t> identity (DDH) ≈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95%</a:t>
            </a:r>
            <a:r>
              <a:rPr lang="en-US" dirty="0" smtClean="0"/>
              <a:t> identity (ANI)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ANIm</a:t>
            </a:r>
            <a:r>
              <a:rPr lang="en-US" dirty="0" smtClean="0"/>
              <a:t> and TETRA introduced (2009)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Align sequences using </a:t>
            </a:r>
            <a:r>
              <a:rPr lang="en-US" dirty="0" err="1" smtClean="0"/>
              <a:t>NUCmer</a:t>
            </a:r>
            <a:endParaRPr lang="en-US" dirty="0" smtClean="0"/>
          </a:p>
          <a:p>
            <a:pPr marL="10296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ANI = mean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%identity of matches</a:t>
            </a:r>
          </a:p>
          <a:p>
            <a:r>
              <a:rPr lang="en-US" dirty="0" smtClean="0"/>
              <a:t>TETRA: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Calculate </a:t>
            </a:r>
            <a:r>
              <a:rPr lang="en-US" dirty="0" err="1" smtClean="0"/>
              <a:t>tetranucleotide</a:t>
            </a:r>
            <a:r>
              <a:rPr lang="en-US" dirty="0" smtClean="0"/>
              <a:t> frequencies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Determine each tetramer deviation from expectation (Z-score)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TETRA =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earson correlation coefficient of tetramer Z-scores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85298"/>
            <a:ext cx="867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Richter &amp;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Rosselló-Móra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Proc. Natl. Acad. Sci. USA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doi:10.1073/pnas.0906412106</a:t>
            </a:r>
            <a:endParaRPr lang="en-US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ANI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17" y="2511238"/>
            <a:ext cx="3984054" cy="27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7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Nucleotide Identity (ANI)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00" y="1163782"/>
            <a:ext cx="8616330" cy="5460097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ANIb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discards useful information that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ANIm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retains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TETRA reflects bulk genome properties rather than selection on sequence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1700" dirty="0" smtClean="0"/>
              <a:t>Data for </a:t>
            </a:r>
            <a:r>
              <a:rPr lang="en-US" sz="1700" i="1" dirty="0" err="1" smtClean="0"/>
              <a:t>Anaplasma</a:t>
            </a:r>
            <a:r>
              <a:rPr lang="en-US" sz="1700" i="1" dirty="0" smtClean="0"/>
              <a:t> </a:t>
            </a:r>
            <a:r>
              <a:rPr lang="en-US" sz="1700" i="1" dirty="0" err="1" smtClean="0"/>
              <a:t>marginale</a:t>
            </a:r>
            <a:r>
              <a:rPr lang="en-US" sz="1700" i="1" dirty="0" smtClean="0"/>
              <a:t> </a:t>
            </a:r>
            <a:r>
              <a:rPr lang="en-US" sz="1700" dirty="0" smtClean="0"/>
              <a:t>(3), </a:t>
            </a:r>
            <a:r>
              <a:rPr lang="en-US" sz="1700" i="1" dirty="0" err="1" smtClean="0"/>
              <a:t>A.phagocytophilum</a:t>
            </a:r>
            <a:r>
              <a:rPr lang="en-US" sz="1700" dirty="0" smtClean="0"/>
              <a:t> (4), </a:t>
            </a:r>
            <a:r>
              <a:rPr lang="en-US" sz="1700" i="1" dirty="0" err="1" smtClean="0"/>
              <a:t>A.centrale</a:t>
            </a:r>
            <a:r>
              <a:rPr lang="en-US" sz="1700" i="1" dirty="0" smtClean="0"/>
              <a:t> </a:t>
            </a:r>
            <a:r>
              <a:rPr lang="en-US" sz="1700" dirty="0" smtClean="0"/>
              <a:t>(1)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TETRA scores are prone to false positives;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ANIb</a:t>
            </a:r>
            <a:r>
              <a:rPr lang="en-US" dirty="0" smtClean="0">
                <a:solidFill>
                  <a:srgbClr val="FF0000"/>
                </a:solidFill>
              </a:rPr>
              <a:t> scores are prone to false negatives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anib_anaplas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7" y="2544462"/>
            <a:ext cx="2748927" cy="2530650"/>
          </a:xfrm>
          <a:prstGeom prst="rect">
            <a:avLst/>
          </a:prstGeom>
        </p:spPr>
      </p:pic>
      <p:pic>
        <p:nvPicPr>
          <p:cNvPr id="6" name="Picture 5" descr="anim_anaplas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35" y="2544462"/>
            <a:ext cx="2793057" cy="2571276"/>
          </a:xfrm>
          <a:prstGeom prst="rect">
            <a:avLst/>
          </a:prstGeom>
        </p:spPr>
      </p:pic>
      <p:pic>
        <p:nvPicPr>
          <p:cNvPr id="7" name="Picture 6" descr="tetra_anaplasm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23" y="2544462"/>
            <a:ext cx="2791015" cy="25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63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Nucleotide Identity (ANI)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66" y="1163782"/>
            <a:ext cx="8634604" cy="4794218"/>
          </a:xfrm>
        </p:spPr>
        <p:txBody>
          <a:bodyPr/>
          <a:lstStyle/>
          <a:p>
            <a:r>
              <a:rPr lang="en-US" dirty="0" err="1" smtClean="0"/>
              <a:t>Jspecies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http://www.imedea.uib.es/jspecies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 </a:t>
            </a:r>
          </a:p>
          <a:p>
            <a:pPr lvl="1"/>
            <a:r>
              <a:rPr lang="en-US" dirty="0" err="1" smtClean="0"/>
              <a:t>WebStart</a:t>
            </a:r>
            <a:endParaRPr lang="en-US" dirty="0"/>
          </a:p>
          <a:p>
            <a:pPr lvl="1"/>
            <a:r>
              <a:rPr lang="en-US" sz="1800" b="1" dirty="0" smtClean="0">
                <a:solidFill>
                  <a:srgbClr val="7CB609"/>
                </a:solidFill>
                <a:latin typeface="Courier New"/>
                <a:cs typeface="Courier New"/>
              </a:rPr>
              <a:t>java </a:t>
            </a:r>
            <a:r>
              <a:rPr lang="en-US" sz="1800" b="1" dirty="0">
                <a:solidFill>
                  <a:srgbClr val="7CB609"/>
                </a:solidFill>
                <a:latin typeface="Courier New"/>
                <a:cs typeface="Courier New"/>
              </a:rPr>
              <a:t>-jar -Xms1024m -Xmx1024m </a:t>
            </a:r>
            <a:r>
              <a:rPr lang="en-US" sz="1800" b="1" dirty="0" smtClean="0">
                <a:solidFill>
                  <a:srgbClr val="7CB609"/>
                </a:solidFill>
                <a:latin typeface="Courier New"/>
                <a:cs typeface="Courier New"/>
              </a:rPr>
              <a:t>jspecies1.2.1</a:t>
            </a:r>
            <a:r>
              <a:rPr lang="en-US" sz="1800" b="1" dirty="0">
                <a:solidFill>
                  <a:srgbClr val="7CB609"/>
                </a:solidFill>
                <a:latin typeface="Courier New"/>
                <a:cs typeface="Courier New"/>
              </a:rPr>
              <a:t>.</a:t>
            </a:r>
            <a:r>
              <a:rPr lang="en-US" sz="1800" b="1" dirty="0" smtClean="0">
                <a:solidFill>
                  <a:srgbClr val="7CB609"/>
                </a:solidFill>
                <a:latin typeface="Courier New"/>
                <a:cs typeface="Courier New"/>
              </a:rPr>
              <a:t>jar</a:t>
            </a:r>
          </a:p>
          <a:p>
            <a:r>
              <a:rPr lang="en-US" dirty="0" smtClean="0"/>
              <a:t>Python script</a:t>
            </a:r>
          </a:p>
          <a:p>
            <a:pPr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scripts/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calculate_ani.py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  <a:latin typeface="Courier New"/>
              <a:cs typeface="Courier New"/>
            </a:endParaRP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/>
                <a:cs typeface="Courier New"/>
              </a:rPr>
              <a:t>average_nucleotide_identity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/>
                <a:cs typeface="Courier New"/>
              </a:rPr>
              <a:t>README.md</a:t>
            </a:r>
            <a:r>
              <a:rPr lang="en-US" dirty="0" smtClean="0"/>
              <a:t> Markdown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5298"/>
            <a:ext cx="867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Richter &amp;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Rosselló-Móra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Proc. Natl. Acad. Sci. USA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doi:10.1073/pnas.0906412106</a:t>
            </a:r>
            <a:endParaRPr lang="en-US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993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 PCR/MLST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73" y="1163782"/>
            <a:ext cx="5559446" cy="2077617"/>
          </a:xfrm>
        </p:spPr>
        <p:txBody>
          <a:bodyPr/>
          <a:lstStyle/>
          <a:p>
            <a:r>
              <a:rPr lang="en-US" dirty="0" smtClean="0"/>
              <a:t>PCR/MLST still cheap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(but for how much longer?)</a:t>
            </a:r>
          </a:p>
          <a:p>
            <a:r>
              <a:rPr lang="en-US" dirty="0" smtClean="0">
                <a:solidFill>
                  <a:srgbClr val="537A08"/>
                </a:solidFill>
              </a:rPr>
              <a:t>Use whole genomes to identify unique/diagnostic regions for PCR/MLST</a:t>
            </a:r>
          </a:p>
        </p:txBody>
      </p:sp>
      <p:pic>
        <p:nvPicPr>
          <p:cNvPr id="4" name="Picture 3" descr="pcr_diagno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05" y="337740"/>
            <a:ext cx="1567760" cy="5800936"/>
          </a:xfrm>
          <a:prstGeom prst="rect">
            <a:avLst/>
          </a:prstGeom>
        </p:spPr>
      </p:pic>
      <p:pic>
        <p:nvPicPr>
          <p:cNvPr id="5" name="Picture 4" descr="pcr_g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09805" y="1653014"/>
            <a:ext cx="2992403" cy="5978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211669"/>
            <a:ext cx="665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Slezak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(2003)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doi:10.1093/bib/4.2.133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Pritchard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(2012)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doi:</a:t>
            </a:r>
            <a:r>
              <a:rPr lang="fr-FR" b="1" dirty="0">
                <a:solidFill>
                  <a:schemeClr val="accent3">
                    <a:lumMod val="50000"/>
                  </a:schemeClr>
                </a:solidFill>
                <a:cs typeface="Calibri"/>
                <a:hlinkClick r:id="rId5"/>
              </a:rPr>
              <a:t>10.1371/journal.pone.0034498</a:t>
            </a:r>
            <a:endParaRPr lang="en-US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12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63782"/>
            <a:ext cx="5499101" cy="5440218"/>
          </a:xfrm>
        </p:spPr>
        <p:txBody>
          <a:bodyPr>
            <a:normAutofit/>
          </a:bodyPr>
          <a:lstStyle/>
          <a:p>
            <a:r>
              <a:rPr lang="en-US" dirty="0" smtClean="0"/>
              <a:t>Genomes describe heritable characteristics</a:t>
            </a:r>
          </a:p>
          <a:p>
            <a:r>
              <a:rPr lang="en-US" dirty="0" smtClean="0"/>
              <a:t>Related organisms share ancestral genomes</a:t>
            </a:r>
          </a:p>
          <a:p>
            <a:r>
              <a:rPr lang="en-US" dirty="0" smtClean="0"/>
              <a:t>Functional elements encoded in genomes are common to related organisms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Functional understanding of model systems (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E. coli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A. thaliana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D. melanogaster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 can be transferred to non-model systems on the basis of genome comparisons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Genome comparisons can be informative, even for distantly-related organisms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 descr="darwin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8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8938" y="316055"/>
            <a:ext cx="762421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Whole Genome Sequence Comparisons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2579370"/>
          </a:xfrm>
        </p:spPr>
        <p:txBody>
          <a:bodyPr/>
          <a:lstStyle/>
          <a:p>
            <a:r>
              <a:rPr lang="en-US" dirty="0" smtClean="0"/>
              <a:t>Comparisons of one whole or draft genome sequence with another (or many others)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3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pic>
        <p:nvPicPr>
          <p:cNvPr id="6" name="Picture 5" descr="NCPPB_3533_unique_in_chrysanthemi_ACT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212"/>
            <a:ext cx="9144000" cy="51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7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1"/>
            <a:ext cx="7269248" cy="5422701"/>
          </a:xfrm>
        </p:spPr>
        <p:txBody>
          <a:bodyPr>
            <a:normAutofit/>
          </a:bodyPr>
          <a:lstStyle/>
          <a:p>
            <a:r>
              <a:rPr lang="en-US" dirty="0" smtClean="0"/>
              <a:t>Which genomes should you align? </a:t>
            </a:r>
            <a:r>
              <a:rPr lang="en-US" sz="1400" dirty="0" smtClean="0"/>
              <a:t>(or not bother aligning)</a:t>
            </a:r>
            <a:endParaRPr lang="en-US" dirty="0" smtClean="0"/>
          </a:p>
          <a:p>
            <a:r>
              <a:rPr lang="en-US" dirty="0" smtClean="0"/>
              <a:t>For reasonable analysis, genomes should:</a:t>
            </a:r>
          </a:p>
          <a:p>
            <a:pPr lvl="1"/>
            <a:r>
              <a:rPr lang="en-US" dirty="0" smtClean="0"/>
              <a:t>derive from a sufficiently </a:t>
            </a:r>
            <a:r>
              <a:rPr lang="en-US" b="1" dirty="0" smtClean="0">
                <a:solidFill>
                  <a:srgbClr val="FF6600"/>
                </a:solidFill>
              </a:rPr>
              <a:t>recent</a:t>
            </a:r>
            <a:r>
              <a:rPr lang="en-US" dirty="0" smtClean="0"/>
              <a:t> common ancestor: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so that homologous regions can be identified.</a:t>
            </a:r>
          </a:p>
          <a:p>
            <a:pPr lvl="1"/>
            <a:r>
              <a:rPr lang="en-US" dirty="0"/>
              <a:t>derive from a sufficiently </a:t>
            </a:r>
            <a:r>
              <a:rPr lang="en-US" b="1" dirty="0" smtClean="0">
                <a:solidFill>
                  <a:srgbClr val="FF6600"/>
                </a:solidFill>
              </a:rPr>
              <a:t>distant</a:t>
            </a:r>
            <a:r>
              <a:rPr lang="en-US" dirty="0" smtClean="0"/>
              <a:t> common ancestor: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so that sufficiently “interesting” changes are likely to have occurred</a:t>
            </a:r>
          </a:p>
          <a:p>
            <a:pPr lvl="1"/>
            <a:r>
              <a:rPr lang="en-US" dirty="0" smtClean="0"/>
              <a:t>help answer your biological question:</a:t>
            </a:r>
          </a:p>
          <a:p>
            <a:pPr lvl="2"/>
            <a:r>
              <a:rPr lang="en-US" dirty="0" smtClean="0"/>
              <a:t>is your question organism or phenotype specific?</a:t>
            </a:r>
          </a:p>
          <a:p>
            <a:pPr lvl="2"/>
            <a:r>
              <a:rPr lang="en-US" dirty="0" smtClean="0"/>
              <a:t>are you investigating a process?</a:t>
            </a:r>
          </a:p>
          <a:p>
            <a:r>
              <a:rPr lang="en-US" dirty="0" smtClean="0"/>
              <a:t>This may be more involved for metazoans (vertebrates, arthropods, nematodes, etc.) than prokaryotes…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17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46" y="1163782"/>
            <a:ext cx="8338206" cy="55190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Naïve alignment algorithms (e.g. Needleman-</a:t>
            </a:r>
            <a:r>
              <a:rPr lang="en-US" dirty="0" err="1" smtClean="0"/>
              <a:t>Wunsch</a:t>
            </a:r>
            <a:r>
              <a:rPr lang="en-US" dirty="0" smtClean="0"/>
              <a:t>/Smith-Waterman) are not appropriate: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Do not handle rearrangements</a:t>
            </a:r>
          </a:p>
          <a:p>
            <a:pPr lvl="1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Computationally expensive on large sequences</a:t>
            </a:r>
          </a:p>
          <a:p>
            <a:r>
              <a:rPr lang="en-US" dirty="0" smtClean="0"/>
              <a:t>Many whole-genome alignment algorithms proposed, including:</a:t>
            </a:r>
          </a:p>
          <a:p>
            <a:pPr lvl="1"/>
            <a:r>
              <a:rPr lang="en-US" dirty="0"/>
              <a:t>LASTZ (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www.bx.psu.edu</a:t>
            </a:r>
            <a:r>
              <a:rPr lang="en-US" dirty="0">
                <a:hlinkClick r:id="rId2"/>
              </a:rPr>
              <a:t>/~</a:t>
            </a:r>
            <a:r>
              <a:rPr lang="en-US" dirty="0" err="1">
                <a:hlinkClick r:id="rId2"/>
              </a:rPr>
              <a:t>rsharris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lastz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BLAT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genome.ucsc.edu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goldenPath</a:t>
            </a:r>
            <a:r>
              <a:rPr lang="en-US" dirty="0">
                <a:hlinkClick r:id="rId3"/>
              </a:rPr>
              <a:t>/help/</a:t>
            </a:r>
            <a:r>
              <a:rPr lang="en-US" dirty="0" err="1" smtClean="0">
                <a:hlinkClick r:id="rId3"/>
              </a:rPr>
              <a:t>blatSpec.html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Mugsy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mugsy.sourceforge.net</a:t>
            </a:r>
            <a:r>
              <a:rPr lang="en-US" dirty="0">
                <a:hlinkClick r:id="rId4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rgbClr val="FF6600"/>
                </a:solidFill>
              </a:rPr>
              <a:t>megaBLAST</a:t>
            </a:r>
            <a:r>
              <a:rPr lang="en-US" b="1" dirty="0">
                <a:solidFill>
                  <a:srgbClr val="FF66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  <a:hlinkClick r:id="rId5"/>
              </a:rPr>
              <a:t>http://</a:t>
            </a:r>
            <a:r>
              <a:rPr lang="en-US" dirty="0" err="1">
                <a:solidFill>
                  <a:srgbClr val="000000"/>
                </a:solidFill>
                <a:hlinkClick r:id="rId5"/>
              </a:rPr>
              <a:t>www.ncbi.nlm.nih.gov</a:t>
            </a:r>
            <a:r>
              <a:rPr lang="en-US" dirty="0">
                <a:solidFill>
                  <a:srgbClr val="000000"/>
                </a:solidFill>
                <a:hlinkClick r:id="rId5"/>
              </a:rPr>
              <a:t>/blast/html/</a:t>
            </a:r>
            <a:r>
              <a:rPr lang="en-US" dirty="0" err="1" smtClean="0">
                <a:solidFill>
                  <a:srgbClr val="000000"/>
                </a:solidFill>
                <a:hlinkClick r:id="rId5"/>
              </a:rPr>
              <a:t>megablast.html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b="1" dirty="0" err="1" smtClean="0">
                <a:solidFill>
                  <a:srgbClr val="FF6600"/>
                </a:solidFill>
              </a:rPr>
              <a:t>MUMmer</a:t>
            </a:r>
            <a:r>
              <a:rPr lang="en-US" b="1" dirty="0" smtClean="0">
                <a:solidFill>
                  <a:srgbClr val="FF66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  <a:hlinkClick r:id="rId6"/>
              </a:rPr>
              <a:t>http://</a:t>
            </a:r>
            <a:r>
              <a:rPr lang="en-US" dirty="0" err="1">
                <a:solidFill>
                  <a:srgbClr val="000000"/>
                </a:solidFill>
                <a:hlinkClick r:id="rId6"/>
              </a:rPr>
              <a:t>mummer.sourceforge.net</a:t>
            </a:r>
            <a:r>
              <a:rPr lang="en-US" dirty="0" smtClean="0">
                <a:solidFill>
                  <a:srgbClr val="000000"/>
                </a:solidFill>
                <a:hlinkClick r:id="rId6"/>
              </a:rPr>
              <a:t>/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b="1" dirty="0" smtClean="0">
              <a:solidFill>
                <a:srgbClr val="FF66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LAGAN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-US" dirty="0">
                <a:solidFill>
                  <a:srgbClr val="000000"/>
                </a:solidFill>
                <a:hlinkClick r:id="rId7"/>
              </a:rPr>
              <a:t>http://</a:t>
            </a:r>
            <a:r>
              <a:rPr lang="en-US" dirty="0" err="1">
                <a:solidFill>
                  <a:srgbClr val="000000"/>
                </a:solidFill>
                <a:hlinkClick r:id="rId7"/>
              </a:rPr>
              <a:t>lagan.stanford.edu</a:t>
            </a:r>
            <a:r>
              <a:rPr lang="en-US" dirty="0">
                <a:solidFill>
                  <a:srgbClr val="000000"/>
                </a:solidFill>
                <a:hlinkClick r:id="rId7"/>
              </a:rPr>
              <a:t>/</a:t>
            </a:r>
            <a:r>
              <a:rPr lang="en-US" dirty="0" err="1">
                <a:solidFill>
                  <a:srgbClr val="000000"/>
                </a:solidFill>
                <a:hlinkClick r:id="rId7"/>
              </a:rPr>
              <a:t>lagan_web</a:t>
            </a:r>
            <a:r>
              <a:rPr lang="en-US" dirty="0">
                <a:solidFill>
                  <a:srgbClr val="000000"/>
                </a:solidFill>
                <a:hlinkClick r:id="rId7"/>
              </a:rPr>
              <a:t>/</a:t>
            </a:r>
            <a:r>
              <a:rPr lang="en-US" dirty="0" err="1">
                <a:solidFill>
                  <a:srgbClr val="000000"/>
                </a:solidFill>
                <a:hlinkClick r:id="rId7"/>
              </a:rPr>
              <a:t>index.shtml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WABA, etc…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8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663386" cy="5294108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BLAT</a:t>
            </a:r>
          </a:p>
          <a:p>
            <a:pPr lvl="1"/>
            <a:r>
              <a:rPr lang="en-US" dirty="0" smtClean="0"/>
              <a:t>BLAT is broadly similar to BLAST</a:t>
            </a:r>
          </a:p>
          <a:p>
            <a:pPr lvl="1"/>
            <a:r>
              <a:rPr lang="en-US" dirty="0" smtClean="0"/>
              <a:t>Main differences:</a:t>
            </a:r>
          </a:p>
          <a:p>
            <a:pPr lvl="2"/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ptimised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to find only exact or near-exact matches, for speed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ndexes the subject genome, retains the index and scans the query </a:t>
            </a:r>
          </a:p>
          <a:p>
            <a:pPr lvl="2"/>
            <a:r>
              <a:rPr lang="en-US" dirty="0" smtClean="0">
                <a:solidFill>
                  <a:srgbClr val="003C7F"/>
                </a:solidFill>
              </a:rPr>
              <a:t>connects homologous match regions into a single alignment (BLAST reports them separately)</a:t>
            </a:r>
          </a:p>
          <a:p>
            <a:pPr lvl="2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reports mRNA match intron-exon boundaries exactly (BLAST tends to extend)</a:t>
            </a:r>
          </a:p>
          <a:p>
            <a:pPr lvl="1"/>
            <a:r>
              <a:rPr lang="en-US" b="1" dirty="0" smtClean="0">
                <a:solidFill>
                  <a:srgbClr val="7CB609"/>
                </a:solidFill>
              </a:rPr>
              <a:t>Advantages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fast; exact exon boundaries; UCSC integration</a:t>
            </a:r>
          </a:p>
          <a:p>
            <a:pPr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Disadvantages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does not find more remote/very divergent matches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540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Kent (2002)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doi:10.1101/gr.229202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626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163781"/>
            <a:ext cx="8408276" cy="503732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megaBLAST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Optimised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for speed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over BLASTN 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900" dirty="0" smtClean="0"/>
              <a:t>(</a:t>
            </a:r>
            <a:r>
              <a:rPr lang="en-US" sz="1900" dirty="0"/>
              <a:t>see </a:t>
            </a:r>
            <a:r>
              <a:rPr lang="en-US" sz="1900" dirty="0">
                <a:hlinkClick r:id="rId2"/>
              </a:rPr>
              <a:t>http://www.ncbi.nlm.nih.gov/blast/</a:t>
            </a:r>
            <a:r>
              <a:rPr lang="en-US" sz="1900" dirty="0" smtClean="0">
                <a:hlinkClick r:id="rId2"/>
              </a:rPr>
              <a:t>Why.shtml</a:t>
            </a:r>
            <a:r>
              <a:rPr lang="en-US" sz="1900" dirty="0" smtClean="0"/>
              <a:t>):</a:t>
            </a:r>
          </a:p>
          <a:p>
            <a:pPr lvl="2"/>
            <a:r>
              <a:rPr lang="en-US" dirty="0" smtClean="0"/>
              <a:t>genome-level searches </a:t>
            </a:r>
          </a:p>
          <a:p>
            <a:pPr lvl="2"/>
            <a:r>
              <a:rPr lang="en-US" dirty="0" smtClean="0"/>
              <a:t>queries on large sequence sets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ong alignments of very similar sequence (sequencing errors/SNPs)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Uses Zhang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et al.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(2000) greedy algorithm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Concatenates queries to improve performance (“query packing”)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NOTE: this is good practice for large query sets!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Two modes: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megaBLAST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and discontinuous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megaBLAST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(dc-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megablast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c-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megablast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intended for more divergent sequences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139398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Zhang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(2000)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J. Comp.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7(1-2) 203-14</a:t>
            </a: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Korf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“BLAST”, O’Reilly &amp; Associates, Sebastopol, CA</a:t>
            </a:r>
          </a:p>
        </p:txBody>
      </p:sp>
    </p:spTree>
    <p:extLst>
      <p:ext uri="{BB962C8B-B14F-4D97-AF65-F5344CB8AC3E}">
        <p14:creationId xmlns:p14="http://schemas.microsoft.com/office/powerpoint/2010/main" val="126093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552" y="1033520"/>
            <a:ext cx="8636000" cy="5298966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003C7F"/>
                </a:solidFill>
              </a:rPr>
              <a:t>MUMmer</a:t>
            </a:r>
            <a:endParaRPr lang="en-US" b="1" dirty="0" smtClean="0">
              <a:solidFill>
                <a:srgbClr val="003C7F"/>
              </a:solidFill>
            </a:endParaRPr>
          </a:p>
          <a:p>
            <a:pPr lvl="1"/>
            <a:r>
              <a:rPr lang="en-US" dirty="0" smtClean="0"/>
              <a:t>Uses </a:t>
            </a:r>
            <a:r>
              <a:rPr lang="en-US" dirty="0" smtClean="0">
                <a:hlinkClick r:id="rId2"/>
              </a:rPr>
              <a:t>suffix trees </a:t>
            </a:r>
            <a:r>
              <a:rPr lang="en-US" dirty="0" smtClean="0"/>
              <a:t>for pattern matching: very fast even for large sequences</a:t>
            </a:r>
          </a:p>
          <a:p>
            <a:pPr lvl="2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Finds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maximal exact matches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Memory use depends only on reference sequence size</a:t>
            </a:r>
          </a:p>
          <a:p>
            <a:endParaRPr lang="en-US" sz="18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6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Kurtz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doi:10.1186/gb-2004-5-2-r12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70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552" y="1033520"/>
            <a:ext cx="8636000" cy="5298966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003C7F"/>
                </a:solidFill>
              </a:rPr>
              <a:t>MUMmer</a:t>
            </a:r>
            <a:endParaRPr lang="en-US" b="1" dirty="0" smtClean="0">
              <a:solidFill>
                <a:srgbClr val="003C7F"/>
              </a:solidFill>
            </a:endParaRPr>
          </a:p>
          <a:p>
            <a:pPr lvl="1"/>
            <a:r>
              <a:rPr lang="en-US" dirty="0" smtClean="0"/>
              <a:t>Uses </a:t>
            </a:r>
            <a:r>
              <a:rPr lang="en-US" dirty="0" smtClean="0">
                <a:hlinkClick r:id="rId2"/>
              </a:rPr>
              <a:t>suffix trees </a:t>
            </a:r>
            <a:r>
              <a:rPr lang="en-US" dirty="0" smtClean="0"/>
              <a:t>for pattern matching: very fast even for large sequences</a:t>
            </a:r>
          </a:p>
          <a:p>
            <a:pPr lvl="2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Finds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maximal exact matches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Memory use depends only on reference sequence size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Suffix Tree:</a:t>
            </a:r>
          </a:p>
          <a:p>
            <a:pPr lvl="1"/>
            <a:r>
              <a:rPr lang="en-US" sz="1800" dirty="0" smtClean="0"/>
              <a:t>Can be constructed and searched in </a:t>
            </a:r>
            <a:r>
              <a:rPr lang="en-US" sz="1800" i="1" dirty="0" smtClean="0"/>
              <a:t>O(n)</a:t>
            </a:r>
            <a:r>
              <a:rPr lang="en-US" sz="1800" dirty="0" smtClean="0"/>
              <a:t> time</a:t>
            </a:r>
          </a:p>
          <a:p>
            <a:pPr lvl="1"/>
            <a:r>
              <a:rPr lang="en-US" sz="1800" dirty="0" smtClean="0"/>
              <a:t>Useful algorithms are nontrivial</a:t>
            </a:r>
          </a:p>
          <a:p>
            <a:pPr lvl="1"/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BANANA$</a:t>
            </a:r>
          </a:p>
          <a:p>
            <a:pPr lvl="2"/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B followed by ANANA$ only</a:t>
            </a:r>
          </a:p>
          <a:p>
            <a:pPr lvl="2"/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A followed by $, NA$, NANA$</a:t>
            </a:r>
          </a:p>
          <a:p>
            <a:pPr lvl="2"/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N followed by A$, ANA$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6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Kurtz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doi:10.1186/gb-2004-5-2-r12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banana_tre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4" y="4370553"/>
            <a:ext cx="1069905" cy="1734205"/>
          </a:xfrm>
          <a:prstGeom prst="rect">
            <a:avLst/>
          </a:prstGeom>
        </p:spPr>
      </p:pic>
      <p:pic>
        <p:nvPicPr>
          <p:cNvPr id="6" name="Picture 5" descr="Suffix_tree_BANANA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63" y="3442141"/>
            <a:ext cx="2725182" cy="289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552" y="1033520"/>
            <a:ext cx="8294414" cy="5298966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>
                <a:solidFill>
                  <a:srgbClr val="003C7F"/>
                </a:solidFill>
              </a:rPr>
              <a:t>MUMmer</a:t>
            </a:r>
            <a:endParaRPr lang="en-US" b="1" dirty="0" smtClean="0">
              <a:solidFill>
                <a:srgbClr val="003C7F"/>
              </a:solidFill>
            </a:endParaRPr>
          </a:p>
          <a:p>
            <a:pPr lvl="1"/>
            <a:r>
              <a:rPr lang="en-US" dirty="0" smtClean="0"/>
              <a:t>Process:</a:t>
            </a:r>
          </a:p>
          <a:p>
            <a:pPr lvl="2"/>
            <a:r>
              <a:rPr lang="en-US" dirty="0" smtClean="0">
                <a:solidFill>
                  <a:srgbClr val="BF6000"/>
                </a:solidFill>
              </a:rPr>
              <a:t>1) Identify a non-overlapping subset of maximal exact matches: often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Maximum Unique Matches </a:t>
            </a:r>
            <a:r>
              <a:rPr lang="en-US" dirty="0" smtClean="0">
                <a:solidFill>
                  <a:srgbClr val="BF6000"/>
                </a:solidFill>
              </a:rPr>
              <a:t>(MUMs </a:t>
            </a:r>
            <a:r>
              <a:rPr lang="en-US" dirty="0" smtClean="0"/>
              <a:t>- though not always unique</a:t>
            </a:r>
            <a:r>
              <a:rPr lang="en-US" dirty="0" smtClean="0">
                <a:solidFill>
                  <a:srgbClr val="BF6000"/>
                </a:solidFill>
              </a:rPr>
              <a:t>)</a:t>
            </a:r>
          </a:p>
          <a:p>
            <a:pPr lvl="2"/>
            <a:r>
              <a:rPr lang="en-US" dirty="0" smtClean="0">
                <a:solidFill>
                  <a:srgbClr val="BF6000"/>
                </a:solidFill>
              </a:rPr>
              <a:t>2) Cluster into </a:t>
            </a:r>
            <a:r>
              <a:rPr lang="en-US" i="1" dirty="0" smtClean="0">
                <a:solidFill>
                  <a:srgbClr val="003C7F"/>
                </a:solidFill>
              </a:rPr>
              <a:t>alignment anchors</a:t>
            </a:r>
          </a:p>
          <a:p>
            <a:pPr lvl="2"/>
            <a:r>
              <a:rPr lang="en-US" dirty="0" smtClean="0">
                <a:solidFill>
                  <a:srgbClr val="BF6000"/>
                </a:solidFill>
              </a:rPr>
              <a:t>3) Extend between anchors to produce a final gapped alignment</a:t>
            </a:r>
          </a:p>
          <a:p>
            <a:pPr lvl="1"/>
            <a:r>
              <a:rPr lang="en-US" dirty="0" smtClean="0"/>
              <a:t>Very flexible approach: a suite of programs (</a:t>
            </a:r>
            <a:r>
              <a:rPr lang="en-US" sz="1700" dirty="0" smtClean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mummer</a:t>
            </a:r>
            <a:r>
              <a:rPr lang="en-US" sz="1700" dirty="0" smtClean="0">
                <a:latin typeface="Courier"/>
                <a:cs typeface="Courier"/>
              </a:rPr>
              <a:t>, </a:t>
            </a:r>
            <a:r>
              <a:rPr lang="en-US" sz="1700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"/>
                <a:cs typeface="Courier"/>
              </a:rPr>
              <a:t>nucmer</a:t>
            </a:r>
            <a:r>
              <a:rPr lang="en-US" sz="1700" dirty="0" smtClean="0">
                <a:latin typeface="Courier"/>
                <a:cs typeface="Courier"/>
              </a:rPr>
              <a:t>, </a:t>
            </a:r>
            <a:r>
              <a:rPr lang="en-US" sz="1700" dirty="0" err="1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promer</a:t>
            </a:r>
            <a:r>
              <a:rPr lang="en-US" dirty="0" smtClean="0"/>
              <a:t>, …)</a:t>
            </a:r>
          </a:p>
          <a:p>
            <a:pPr lvl="2"/>
            <a:r>
              <a:rPr lang="en-US" sz="1900" dirty="0" smtClean="0"/>
              <a:t>nucleotide and “conceptual protein” (more sensitive) alignments</a:t>
            </a:r>
          </a:p>
          <a:p>
            <a:pPr lvl="2"/>
            <a:r>
              <a:rPr lang="en-US" sz="1900" dirty="0" smtClean="0"/>
              <a:t>used for genome comparisons, assembly scaffolding, repeat detection, etc.</a:t>
            </a:r>
          </a:p>
          <a:p>
            <a:pPr lvl="2"/>
            <a:r>
              <a:rPr lang="en-US" sz="1900" dirty="0" smtClean="0"/>
              <a:t>forms the basis for other aligners/assemblers, e.g. </a:t>
            </a:r>
            <a:r>
              <a:rPr lang="en-US" sz="1900" dirty="0" smtClean="0">
                <a:hlinkClick r:id="rId2"/>
              </a:rPr>
              <a:t>Mugsy</a:t>
            </a:r>
            <a:r>
              <a:rPr lang="en-US" sz="1900" dirty="0" smtClean="0"/>
              <a:t>, </a:t>
            </a:r>
            <a:r>
              <a:rPr lang="en-US" sz="1900" dirty="0" smtClean="0">
                <a:hlinkClick r:id="rId3"/>
              </a:rPr>
              <a:t>AMOS</a:t>
            </a:r>
            <a:endParaRPr lang="en-US" sz="19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6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Kurtz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doi:10.1186/gb-2004-5-2-r12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38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/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whole_genome_alignments_A.md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 smtClean="0">
                <a:cs typeface="Courier New"/>
              </a:rPr>
              <a:t>Markdown</a:t>
            </a:r>
          </a:p>
          <a:p>
            <a:pPr lvl="1"/>
            <a:r>
              <a:rPr lang="en-US" dirty="0">
                <a:cs typeface="Courier New"/>
                <a:hlinkClick r:id="rId2"/>
              </a:rPr>
              <a:t>https://</a:t>
            </a:r>
            <a:r>
              <a:rPr lang="en-US" dirty="0" err="1">
                <a:cs typeface="Courier New"/>
                <a:hlinkClick r:id="rId2"/>
              </a:rPr>
              <a:t>github.com</a:t>
            </a:r>
            <a:r>
              <a:rPr lang="en-US" dirty="0">
                <a:cs typeface="Courier New"/>
                <a:hlinkClick r:id="rId2"/>
              </a:rPr>
              <a:t>/</a:t>
            </a:r>
            <a:r>
              <a:rPr lang="en-US" dirty="0" err="1">
                <a:cs typeface="Courier New"/>
                <a:hlinkClick r:id="rId2"/>
              </a:rPr>
              <a:t>widdowquinn</a:t>
            </a:r>
            <a:r>
              <a:rPr lang="en-US" dirty="0">
                <a:cs typeface="Courier New"/>
                <a:hlinkClick r:id="rId2"/>
              </a:rPr>
              <a:t>/Teaching/blob/master/</a:t>
            </a:r>
            <a:r>
              <a:rPr lang="en-US" dirty="0" err="1">
                <a:cs typeface="Courier New"/>
                <a:hlinkClick r:id="rId2"/>
              </a:rPr>
              <a:t>Comparative_Genomics_and_Visualisation</a:t>
            </a:r>
            <a:r>
              <a:rPr lang="en-US" dirty="0">
                <a:cs typeface="Courier New"/>
                <a:hlinkClick r:id="rId2"/>
              </a:rPr>
              <a:t>/Part_1/</a:t>
            </a:r>
            <a:r>
              <a:rPr lang="en-US" dirty="0" err="1">
                <a:cs typeface="Courier New"/>
                <a:hlinkClick r:id="rId2"/>
              </a:rPr>
              <a:t>whole_genome_alignment</a:t>
            </a:r>
            <a:r>
              <a:rPr lang="en-US" dirty="0">
                <a:cs typeface="Courier New"/>
                <a:hlinkClick r:id="rId2"/>
              </a:rPr>
              <a:t>/</a:t>
            </a:r>
            <a:r>
              <a:rPr lang="en-US" dirty="0" err="1">
                <a:cs typeface="Courier New"/>
                <a:hlinkClick r:id="rId2"/>
              </a:rPr>
              <a:t>whole_genome_alignments_A.md</a:t>
            </a:r>
            <a:endParaRPr lang="en-US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5033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pic>
        <p:nvPicPr>
          <p:cNvPr id="5" name="Picture 4" descr="darwin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271" y="4458556"/>
            <a:ext cx="5379270" cy="215618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BUT:</a:t>
            </a:r>
          </a:p>
          <a:p>
            <a:pPr lvl="1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Context:</a:t>
            </a:r>
            <a:r>
              <a:rPr lang="en-US" dirty="0" smtClean="0"/>
              <a:t> epigenetics, tissue differentiation, </a:t>
            </a:r>
            <a:r>
              <a:rPr lang="en-US" dirty="0" err="1" smtClean="0"/>
              <a:t>mesoscale</a:t>
            </a:r>
            <a:r>
              <a:rPr lang="en-US" dirty="0" smtClean="0"/>
              <a:t> systems, etc.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Phenotypic plasticity: </a:t>
            </a:r>
            <a:r>
              <a:rPr lang="en-US" dirty="0" smtClean="0"/>
              <a:t>responses to temperature, stress, environment, etc.</a:t>
            </a:r>
            <a:endParaRPr lang="en-US" dirty="0"/>
          </a:p>
        </p:txBody>
      </p:sp>
      <p:pic>
        <p:nvPicPr>
          <p:cNvPr id="6" name="Picture 5" descr="genotype-phenoty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9" y="1384300"/>
            <a:ext cx="4742179" cy="27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5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737" y="1163782"/>
            <a:ext cx="8010575" cy="4794218"/>
          </a:xfrm>
        </p:spPr>
        <p:txBody>
          <a:bodyPr/>
          <a:lstStyle/>
          <a:p>
            <a:r>
              <a:rPr lang="en-US" dirty="0" smtClean="0"/>
              <a:t>Several tools:</a:t>
            </a:r>
          </a:p>
          <a:p>
            <a:pPr lvl="1"/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Mugsy</a:t>
            </a:r>
            <a:r>
              <a:rPr lang="en-US" dirty="0" smtClean="0"/>
              <a:t> </a:t>
            </a:r>
            <a:r>
              <a:rPr lang="en-US" sz="1600" dirty="0" smtClean="0"/>
              <a:t>(</a:t>
            </a:r>
            <a:r>
              <a:rPr lang="en-US" sz="1600" dirty="0">
                <a:hlinkClick r:id="rId2"/>
              </a:rPr>
              <a:t>http://mugsy.sourceforge.net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)</a:t>
            </a:r>
          </a:p>
          <a:p>
            <a:pPr lvl="1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MLAGAN</a:t>
            </a:r>
            <a:r>
              <a:rPr lang="en-US" dirty="0" smtClean="0"/>
              <a:t> </a:t>
            </a:r>
            <a:r>
              <a:rPr lang="en-US" sz="1600" dirty="0" smtClean="0"/>
              <a:t>(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http://lagan.stanford.edu/lagan_web/</a:t>
            </a: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index.shtml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TBA/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MultiZ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4"/>
              </a:rPr>
              <a:t>http://www.bx.psu.edu/miller_lab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)</a:t>
            </a:r>
          </a:p>
          <a:p>
            <a:pPr lvl="1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Mauve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5"/>
              </a:rPr>
              <a:t>http://gel.ahabs.wisc.edu/mauve/</a:t>
            </a:r>
            <a:r>
              <a:rPr lang="en-US" sz="1600" dirty="0" smtClean="0"/>
              <a:t>)</a:t>
            </a:r>
          </a:p>
          <a:p>
            <a:r>
              <a:rPr lang="en-US" dirty="0" smtClean="0"/>
              <a:t>Positional homology vs. </a:t>
            </a:r>
            <a:r>
              <a:rPr lang="en-US" i="1" dirty="0" err="1" smtClean="0"/>
              <a:t>glocal</a:t>
            </a:r>
            <a:endParaRPr lang="en-US" i="1" dirty="0" smtClean="0"/>
          </a:p>
        </p:txBody>
      </p:sp>
      <p:pic>
        <p:nvPicPr>
          <p:cNvPr id="4" name="Picture 3" descr="glocal_tran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99" y="2687463"/>
            <a:ext cx="2736866" cy="407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6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49" y="1163782"/>
            <a:ext cx="6227353" cy="504371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3C7F"/>
                </a:solidFill>
              </a:rPr>
              <a:t>LAGAN:</a:t>
            </a:r>
            <a:r>
              <a:rPr lang="en-US" dirty="0" smtClean="0"/>
              <a:t> rapid alignment of two homologous genome sequences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Generate local alignments (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anchors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, B)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Construct rough global map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(maximal-scoring ordered subset, C)</a:t>
            </a:r>
          </a:p>
          <a:p>
            <a:pPr lvl="2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Join anchors that lie within a 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threshold distance, the same way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Compute global alignment by 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dynamic programming (D)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628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Brudno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doi:10.1101/gr.926603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lagan_tra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16" y="1634020"/>
            <a:ext cx="3469056" cy="3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9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49" y="1163782"/>
            <a:ext cx="6227353" cy="504371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3C7F"/>
                </a:solidFill>
              </a:rPr>
              <a:t>MLAGAN:</a:t>
            </a:r>
            <a:r>
              <a:rPr lang="en-US" dirty="0" smtClean="0"/>
              <a:t> multiple genome alignment of </a:t>
            </a:r>
            <a:r>
              <a:rPr lang="en-US" i="1" dirty="0" smtClean="0"/>
              <a:t>k </a:t>
            </a:r>
            <a:r>
              <a:rPr lang="en-US" dirty="0" smtClean="0"/>
              <a:t>genomes in </a:t>
            </a:r>
            <a:r>
              <a:rPr lang="en-US" i="1" dirty="0" smtClean="0"/>
              <a:t>k-1</a:t>
            </a:r>
            <a:r>
              <a:rPr lang="en-US" dirty="0" smtClean="0"/>
              <a:t> alignment steps, using a phylogenetic tree (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CLUSTAL-like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Make rough global maps between each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pair of sequences (step C in LAGAN)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Progressive multiple alignment with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anchors (iterated)</a:t>
            </a:r>
          </a:p>
          <a:p>
            <a:pPr marL="1540800" lvl="2" indent="-457200">
              <a:buFont typeface="+mj-lt"/>
              <a:buAutoNum type="arabicPeriod"/>
            </a:pPr>
            <a:r>
              <a:rPr lang="en-US" dirty="0" smtClean="0"/>
              <a:t>Perform global alignment between </a:t>
            </a:r>
            <a:br>
              <a:rPr lang="en-US" dirty="0" smtClean="0"/>
            </a:br>
            <a:r>
              <a:rPr lang="en-US" dirty="0" smtClean="0"/>
              <a:t>closest pair of sequences with </a:t>
            </a:r>
            <a:br>
              <a:rPr lang="en-US" dirty="0" smtClean="0"/>
            </a:br>
            <a:r>
              <a:rPr lang="en-US" dirty="0" smtClean="0"/>
              <a:t>LAGAN: alignments are 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i="1" dirty="0" smtClean="0"/>
              <a:t>multi-sequences</a:t>
            </a:r>
            <a:r>
              <a:rPr lang="en-US" dirty="0" smtClean="0"/>
              <a:t>”</a:t>
            </a:r>
          </a:p>
          <a:p>
            <a:pPr marL="1540800" lvl="2" indent="-457200">
              <a:buFont typeface="+mj-lt"/>
              <a:buAutoNum type="arabicPeriod"/>
            </a:pPr>
            <a:r>
              <a:rPr lang="en-US" dirty="0" smtClean="0"/>
              <a:t>Find rough global maps of this </a:t>
            </a:r>
            <a:r>
              <a:rPr lang="en-US" i="1" dirty="0" smtClean="0"/>
              <a:t>multi-sequence </a:t>
            </a:r>
            <a:r>
              <a:rPr lang="en-US" dirty="0" smtClean="0"/>
              <a:t>to all other </a:t>
            </a:r>
            <a:r>
              <a:rPr lang="en-US" i="1" dirty="0" smtClean="0"/>
              <a:t>multi-sequences</a:t>
            </a:r>
            <a:r>
              <a:rPr lang="en-US" dirty="0" smtClean="0"/>
              <a:t>.</a:t>
            </a:r>
          </a:p>
        </p:txBody>
      </p:sp>
      <p:pic>
        <p:nvPicPr>
          <p:cNvPr id="4" name="Picture 3" descr="mlagan_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25" y="1847153"/>
            <a:ext cx="3481666" cy="3291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628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Brudno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doi:10.1101/gr.926603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89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Human-Mouse-Rat Alignment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2015453"/>
          </a:xfrm>
        </p:spPr>
        <p:txBody>
          <a:bodyPr/>
          <a:lstStyle/>
          <a:p>
            <a:r>
              <a:rPr lang="en-US" dirty="0" smtClean="0"/>
              <a:t>Three-way progressive alignment, identifying:</a:t>
            </a:r>
          </a:p>
          <a:p>
            <a:pPr lvl="1"/>
            <a:r>
              <a:rPr lang="en-US" dirty="0" smtClean="0"/>
              <a:t>Homologous (H/M/R), rodent-only (M/R) and human-mouse or human-rat (H/M, H/R) homologous regions</a:t>
            </a:r>
          </a:p>
          <a:p>
            <a:r>
              <a:rPr lang="en-US" dirty="0" smtClean="0"/>
              <a:t>Three-way </a:t>
            </a:r>
            <a:r>
              <a:rPr lang="en-US" dirty="0" err="1" smtClean="0"/>
              <a:t>synteny</a:t>
            </a:r>
            <a:endParaRPr lang="en-US" dirty="0" smtClean="0"/>
          </a:p>
        </p:txBody>
      </p:sp>
      <p:pic>
        <p:nvPicPr>
          <p:cNvPr id="6" name="Picture 5" descr="hmr_strateg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7" y="3063788"/>
            <a:ext cx="3613520" cy="2442149"/>
          </a:xfrm>
          <a:prstGeom prst="rect">
            <a:avLst/>
          </a:prstGeom>
        </p:spPr>
      </p:pic>
      <p:pic>
        <p:nvPicPr>
          <p:cNvPr id="7" name="Picture 6" descr="hmr_synten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59" y="2694497"/>
            <a:ext cx="5033054" cy="37905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7248" y="317923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synteny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mapped to rat genome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457890"/>
            <a:ext cx="641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Brudno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doi:10.1101/gr.2067704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62" y="5606484"/>
            <a:ext cx="391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BF6000"/>
                </a:solidFill>
                <a:latin typeface="Calibri"/>
                <a:cs typeface="Calibri"/>
              </a:rPr>
              <a:t>Initial alignments by BLAT</a:t>
            </a:r>
          </a:p>
          <a:p>
            <a:r>
              <a:rPr lang="en-US" b="1" dirty="0" err="1" smtClean="0">
                <a:solidFill>
                  <a:srgbClr val="BF6000"/>
                </a:solidFill>
                <a:latin typeface="Calibri"/>
                <a:cs typeface="Calibri"/>
              </a:rPr>
              <a:t>Syntenous</a:t>
            </a:r>
            <a:r>
              <a:rPr lang="en-US" b="1" dirty="0" smtClean="0">
                <a:solidFill>
                  <a:srgbClr val="BF6000"/>
                </a:solidFill>
                <a:latin typeface="Calibri"/>
                <a:cs typeface="Calibri"/>
              </a:rPr>
              <a:t> regions aligned with LAGAN</a:t>
            </a:r>
          </a:p>
        </p:txBody>
      </p:sp>
    </p:spTree>
    <p:extLst>
      <p:ext uri="{BB962C8B-B14F-4D97-AF65-F5344CB8AC3E}">
        <p14:creationId xmlns:p14="http://schemas.microsoft.com/office/powerpoint/2010/main" val="2632941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Genome Alignment</a:t>
            </a:r>
            <a:endParaRPr lang="en-US" dirty="0"/>
          </a:p>
        </p:txBody>
      </p:sp>
      <p:pic>
        <p:nvPicPr>
          <p:cNvPr id="5" name="Picture 4" descr="mauve_al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789"/>
            <a:ext cx="9144000" cy="39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6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332" y="1163782"/>
            <a:ext cx="7912884" cy="4794218"/>
          </a:xfrm>
        </p:spPr>
        <p:txBody>
          <a:bodyPr/>
          <a:lstStyle/>
          <a:p>
            <a:r>
              <a:rPr lang="en-US" dirty="0" smtClean="0"/>
              <a:t>Whole genome alignments useful for scaffolding assemblies</a:t>
            </a:r>
          </a:p>
          <a:p>
            <a:pPr lvl="1"/>
            <a:r>
              <a:rPr lang="en-US" dirty="0" smtClean="0"/>
              <a:t>High-throughput sequence assemblies come in fragments (</a:t>
            </a:r>
            <a:r>
              <a:rPr lang="en-US" dirty="0" err="1" smtClean="0"/>
              <a:t>contigs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Contigs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can sometimes be ordered if paired reads or long read technologies are used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Can also align to a known reference genome</a:t>
            </a:r>
          </a:p>
          <a:p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MUMmer</a:t>
            </a:r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dirty="0" smtClean="0"/>
              <a:t>Can use </a:t>
            </a:r>
            <a:r>
              <a:rPr lang="en-US" dirty="0" err="1" smtClean="0"/>
              <a:t>NUCmer</a:t>
            </a:r>
            <a:r>
              <a:rPr lang="en-US" dirty="0" smtClean="0"/>
              <a:t> or, for more distant relations, </a:t>
            </a:r>
            <a:r>
              <a:rPr lang="en-US" dirty="0" err="1" smtClean="0"/>
              <a:t>PROmer</a:t>
            </a:r>
            <a:endParaRPr lang="en-US" dirty="0" smtClean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Mauve/Progressive Mauve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hlinkClick r:id="rId2"/>
              </a:rPr>
              <a:t>gel.ahabs.wisc.edu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/mauve/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398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Darling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doi:10.1101/gr.2289704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292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616" y="1074971"/>
            <a:ext cx="5692659" cy="5478866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Mauve</a:t>
            </a:r>
            <a:r>
              <a:rPr lang="en-US" dirty="0" smtClean="0"/>
              <a:t>’s alignment algorithm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Find local alignments (</a:t>
            </a:r>
            <a:r>
              <a:rPr lang="en-US" dirty="0" smtClean="0">
                <a:solidFill>
                  <a:srgbClr val="BF6000"/>
                </a:solidFill>
              </a:rPr>
              <a:t>multi-MUMs </a:t>
            </a:r>
            <a:r>
              <a:rPr lang="en-US" dirty="0" smtClean="0"/>
              <a:t>– seed &amp; extend)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Construct phylogenetic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guide tree </a:t>
            </a:r>
            <a:r>
              <a:rPr lang="en-US" dirty="0" smtClean="0"/>
              <a:t>from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multi-MUMs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Select subset of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multi-MUMs </a:t>
            </a:r>
            <a:r>
              <a:rPr lang="en-US" dirty="0" smtClean="0"/>
              <a:t>as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anchors.</a:t>
            </a:r>
          </a:p>
          <a:p>
            <a:pPr lvl="2"/>
            <a:r>
              <a:rPr lang="en-US" dirty="0" smtClean="0"/>
              <a:t>Partition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anchors</a:t>
            </a:r>
            <a:r>
              <a:rPr lang="en-US" dirty="0" smtClean="0"/>
              <a:t> into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Local Collinear Blocks (LCBs</a:t>
            </a:r>
            <a:r>
              <a:rPr lang="en-US" dirty="0" smtClean="0">
                <a:solidFill>
                  <a:srgbClr val="000000"/>
                </a:solidFill>
              </a:rPr>
              <a:t>) – </a:t>
            </a:r>
            <a:r>
              <a:rPr lang="en-US" i="1" dirty="0" smtClean="0">
                <a:solidFill>
                  <a:srgbClr val="FF0000"/>
                </a:solidFill>
              </a:rPr>
              <a:t>consistently-ordered subsets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Perform recursive anchoring to identify further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anchors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Perform progressive alignment (similar to CLUSTAL), against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guide tree</a:t>
            </a:r>
          </a:p>
          <a:p>
            <a:r>
              <a:rPr lang="en-US" dirty="0" smtClean="0">
                <a:solidFill>
                  <a:srgbClr val="FF8000"/>
                </a:solidFill>
              </a:rPr>
              <a:t>Mauve </a:t>
            </a:r>
            <a:r>
              <a:rPr lang="en-US" dirty="0" err="1" smtClean="0">
                <a:solidFill>
                  <a:srgbClr val="FF8000"/>
                </a:solidFill>
              </a:rPr>
              <a:t>Contig</a:t>
            </a:r>
            <a:r>
              <a:rPr lang="en-US" dirty="0" smtClean="0">
                <a:solidFill>
                  <a:srgbClr val="FF8000"/>
                </a:solidFill>
              </a:rPr>
              <a:t> Mover (MCM) for ordering </a:t>
            </a:r>
            <a:r>
              <a:rPr lang="en-US" dirty="0" err="1" smtClean="0">
                <a:solidFill>
                  <a:srgbClr val="FF8000"/>
                </a:solidFill>
              </a:rPr>
              <a:t>contigs</a:t>
            </a:r>
            <a:endParaRPr lang="en-US" dirty="0">
              <a:solidFill>
                <a:srgbClr val="FF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398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Darling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doi:10.1101/gr.2289704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mauve_al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51" y="1705064"/>
            <a:ext cx="3101270" cy="44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3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426" y="1163781"/>
            <a:ext cx="8001695" cy="90761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Mauve</a:t>
            </a:r>
            <a:r>
              <a:rPr lang="en-US" dirty="0" smtClean="0"/>
              <a:t> alignment of LCBs in nine </a:t>
            </a:r>
            <a:r>
              <a:rPr lang="en-US" dirty="0" err="1" smtClean="0"/>
              <a:t>enterobacterial</a:t>
            </a:r>
            <a:r>
              <a:rPr lang="en-US" i="1" dirty="0" smtClean="0"/>
              <a:t> </a:t>
            </a:r>
            <a:r>
              <a:rPr lang="en-US" dirty="0" smtClean="0"/>
              <a:t>genomes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earrangement </a:t>
            </a:r>
            <a:r>
              <a:rPr lang="en-US" dirty="0" smtClean="0"/>
              <a:t>of homologous backbone sequence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398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Darling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doi:10.1101/gr.2289704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mauve_ecol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29" y="2115806"/>
            <a:ext cx="5435114" cy="43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[OPTIONAL ACTIVITY] (useful for exercise)</a:t>
            </a:r>
          </a:p>
          <a:p>
            <a:pPr lvl="1"/>
            <a:r>
              <a:rPr lang="en-US" dirty="0" smtClean="0"/>
              <a:t>Alignment and reordering of draft genome </a:t>
            </a:r>
            <a:r>
              <a:rPr lang="en-US" dirty="0" err="1" smtClean="0"/>
              <a:t>contigs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whole_genome_alignments_B.md</a:t>
            </a:r>
            <a:r>
              <a:rPr lang="en-US" dirty="0" smtClean="0"/>
              <a:t> Markdown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widdowquinn</a:t>
            </a:r>
            <a:r>
              <a:rPr lang="en-US" dirty="0">
                <a:hlinkClick r:id="rId2"/>
              </a:rPr>
              <a:t>/Teaching/blob/master/</a:t>
            </a:r>
            <a:r>
              <a:rPr lang="en-US" dirty="0" err="1">
                <a:hlinkClick r:id="rId2"/>
              </a:rPr>
              <a:t>Comparative_Genomics_and_Visualisation</a:t>
            </a:r>
            <a:r>
              <a:rPr lang="en-US" dirty="0">
                <a:hlinkClick r:id="rId2"/>
              </a:rPr>
              <a:t>/Part_1/</a:t>
            </a:r>
            <a:r>
              <a:rPr lang="en-US" dirty="0" err="1">
                <a:hlinkClick r:id="rId2"/>
              </a:rPr>
              <a:t>whole_genome_alignment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whole_genome_alignments_B.md</a:t>
            </a:r>
            <a:endParaRPr lang="en-US" dirty="0" smtClean="0"/>
          </a:p>
          <a:p>
            <a:r>
              <a:rPr lang="en-US" b="1" dirty="0" smtClean="0">
                <a:solidFill>
                  <a:schemeClr val="accent5"/>
                </a:solidFill>
              </a:rPr>
              <a:t>[ACTIVITY]</a:t>
            </a:r>
          </a:p>
          <a:p>
            <a:pPr lvl="1"/>
            <a:r>
              <a:rPr lang="en-US" dirty="0" err="1" smtClean="0"/>
              <a:t>Visualisation</a:t>
            </a:r>
            <a:r>
              <a:rPr lang="en-US" dirty="0" smtClean="0"/>
              <a:t> of whole genome alignment with Biopython</a:t>
            </a:r>
          </a:p>
          <a:p>
            <a:pPr lvl="1"/>
            <a:r>
              <a:rPr lang="en-US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biopython_visualisation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Collinearity</a:t>
            </a:r>
            <a:r>
              <a:rPr lang="en-US" dirty="0" smtClean="0"/>
              <a:t> and </a:t>
            </a:r>
            <a:r>
              <a:rPr lang="en-US" dirty="0" err="1" smtClean="0"/>
              <a:t>Synteny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74" y="1163781"/>
            <a:ext cx="7530619" cy="54433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Rearrangements may occur post-speciation</a:t>
            </a:r>
          </a:p>
          <a:p>
            <a:r>
              <a:rPr lang="en-US" dirty="0" smtClean="0"/>
              <a:t>Different species still exhibit conservation of sequence similarity and order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Two elements are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collinear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if they lie in the same linear sequence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Two elements are 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syntenous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syntenic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 if:</a:t>
            </a:r>
          </a:p>
          <a:p>
            <a:pPr lvl="2"/>
            <a:r>
              <a:rPr lang="en-US" dirty="0" smtClean="0"/>
              <a:t>(</a:t>
            </a:r>
            <a:r>
              <a:rPr lang="en-US" i="1" dirty="0" smtClean="0"/>
              <a:t>orig.</a:t>
            </a:r>
            <a:r>
              <a:rPr lang="en-US" dirty="0" smtClean="0"/>
              <a:t>) they lie on the same chromosome</a:t>
            </a:r>
          </a:p>
          <a:p>
            <a:pPr lvl="2"/>
            <a:r>
              <a:rPr lang="en-US" dirty="0" smtClean="0"/>
              <a:t>(</a:t>
            </a:r>
            <a:r>
              <a:rPr lang="en-US" i="1" dirty="0" smtClean="0"/>
              <a:t>mod.</a:t>
            </a:r>
            <a:r>
              <a:rPr lang="en-US" dirty="0" smtClean="0"/>
              <a:t>) conservation of blocks of order within the same chromosome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Signs of evolutionary constraints, including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synteny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may indicate functional genome regions</a:t>
            </a:r>
          </a:p>
          <a:p>
            <a:r>
              <a:rPr lang="en-US" dirty="0" smtClean="0"/>
              <a:t>More about this in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Part 2</a:t>
            </a:r>
            <a:r>
              <a:rPr lang="en-US" dirty="0" smtClean="0"/>
              <a:t>, related to genome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4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63782"/>
            <a:ext cx="5752037" cy="5440218"/>
          </a:xfrm>
        </p:spPr>
        <p:txBody>
          <a:bodyPr>
            <a:normAutofit/>
          </a:bodyPr>
          <a:lstStyle/>
          <a:p>
            <a:r>
              <a:rPr lang="en-US" dirty="0" smtClean="0"/>
              <a:t>Genomic differences can underpin phenotypic (morphological or physiological) differences.</a:t>
            </a:r>
          </a:p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Where phenotypes or other organism-level properties are known, comparison of genomes may give mechanistic or functional insight into differences (e.g. GWAS).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Genome comparisons aid identification of functional elements on the genome.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Studying genomic changes reveals evolutionary processes and constraints.</a:t>
            </a:r>
          </a:p>
          <a:p>
            <a:pPr marL="115200" indent="0">
              <a:buNone/>
            </a:pPr>
            <a:endParaRPr lang="en-US" dirty="0" smtClean="0"/>
          </a:p>
        </p:txBody>
      </p:sp>
      <p:pic>
        <p:nvPicPr>
          <p:cNvPr id="5" name="Picture 4" descr="darwin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4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Syntenous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/>
                <a:cs typeface="Courier New"/>
              </a:rPr>
              <a:t>e</a:t>
            </a:r>
            <a:r>
              <a:rPr lang="en-US" b="1" dirty="0" smtClean="0">
                <a:latin typeface="Courier New"/>
                <a:cs typeface="Courier New"/>
              </a:rPr>
              <a:t>xample1.png</a:t>
            </a:r>
            <a:r>
              <a:rPr lang="en-US" dirty="0" smtClean="0"/>
              <a:t> from </a:t>
            </a:r>
            <a:r>
              <a:rPr lang="en-US" b="1" dirty="0" err="1" smtClean="0">
                <a:latin typeface="Courier New"/>
                <a:cs typeface="Courier New"/>
              </a:rPr>
              <a:t>biopython_visualisation</a:t>
            </a:r>
            <a:r>
              <a:rPr lang="en-US" dirty="0" smtClean="0"/>
              <a:t> activity</a:t>
            </a:r>
            <a:endParaRPr lang="en-US" dirty="0"/>
          </a:p>
        </p:txBody>
      </p:sp>
      <p:pic>
        <p:nvPicPr>
          <p:cNvPr id="5" name="Picture 4" descr="synte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9510"/>
            <a:ext cx="9144000" cy="32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5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Nonsyntenous</a:t>
            </a:r>
            <a:endParaRPr lang="en-US" dirty="0"/>
          </a:p>
        </p:txBody>
      </p:sp>
      <p:pic>
        <p:nvPicPr>
          <p:cNvPr id="4" name="Picture 3" descr="nonsynte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529"/>
            <a:ext cx="9144000" cy="325215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4794218"/>
          </a:xfrm>
        </p:spPr>
        <p:txBody>
          <a:bodyPr/>
          <a:lstStyle/>
          <a:p>
            <a:r>
              <a:rPr lang="en-US" b="1" dirty="0" smtClean="0">
                <a:latin typeface="Courier New"/>
                <a:cs typeface="Courier New"/>
              </a:rPr>
              <a:t>example2.png</a:t>
            </a:r>
            <a:r>
              <a:rPr lang="en-US" dirty="0" smtClean="0"/>
              <a:t> from </a:t>
            </a:r>
            <a:r>
              <a:rPr lang="en-US" b="1" dirty="0" err="1" smtClean="0">
                <a:latin typeface="Courier New"/>
                <a:cs typeface="Courier New"/>
              </a:rPr>
              <a:t>biopython_visualisation</a:t>
            </a:r>
            <a:r>
              <a:rPr lang="en-US" dirty="0" smtClean="0"/>
              <a:t>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2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Duplication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31" y="1163782"/>
            <a:ext cx="8392453" cy="1606948"/>
          </a:xfrm>
        </p:spPr>
        <p:txBody>
          <a:bodyPr/>
          <a:lstStyle/>
          <a:p>
            <a:r>
              <a:rPr lang="en-US" dirty="0" smtClean="0"/>
              <a:t>Puffer fish </a:t>
            </a:r>
            <a:r>
              <a:rPr lang="en-US" i="1" dirty="0" err="1" smtClean="0"/>
              <a:t>Tetraodon</a:t>
            </a:r>
            <a:r>
              <a:rPr lang="en-US" i="1" dirty="0" smtClean="0"/>
              <a:t> </a:t>
            </a:r>
            <a:r>
              <a:rPr lang="en-US" i="1" dirty="0" err="1" smtClean="0"/>
              <a:t>nigroviridis</a:t>
            </a:r>
            <a:r>
              <a:rPr lang="en-US" i="1" dirty="0" smtClean="0"/>
              <a:t> </a:t>
            </a:r>
            <a:r>
              <a:rPr lang="en-US" sz="1800" dirty="0" smtClean="0"/>
              <a:t>(smallest known vertebrate genome)</a:t>
            </a:r>
            <a:endParaRPr lang="en-US" dirty="0" smtClean="0"/>
          </a:p>
          <a:p>
            <a:pPr lvl="1"/>
            <a:r>
              <a:rPr lang="en-US" dirty="0" smtClean="0"/>
              <a:t>Whole-genome duplication, subsequent to divergence from mammals.</a:t>
            </a:r>
          </a:p>
          <a:p>
            <a:pPr lvl="1"/>
            <a:r>
              <a:rPr lang="en-US" dirty="0" smtClean="0"/>
              <a:t>Ancestral vertebrate genome inferred to have 12 chromosomes.</a:t>
            </a:r>
            <a:endParaRPr lang="en-US" dirty="0"/>
          </a:p>
        </p:txBody>
      </p:sp>
      <p:pic>
        <p:nvPicPr>
          <p:cNvPr id="4" name="Picture 3" descr="tetraodon_circos_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9" y="2673040"/>
            <a:ext cx="3164714" cy="31703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979" y="5843394"/>
            <a:ext cx="374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Duplicated genes (</a:t>
            </a: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ExoFish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) on 21 chromosomes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57890"/>
            <a:ext cx="5834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Jaillon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doi:10.1038/nature03025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tetraodon_model_tra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046" y="2673040"/>
            <a:ext cx="4040811" cy="37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2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VISTA, </a:t>
            </a:r>
            <a:r>
              <a:rPr lang="en-US" dirty="0" err="1" smtClean="0"/>
              <a:t>mVISTA</a:t>
            </a:r>
            <a:r>
              <a:rPr lang="en-US" dirty="0" smtClean="0"/>
              <a:t>, VISTA-Point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880" y="1163782"/>
            <a:ext cx="8046098" cy="4794218"/>
          </a:xfrm>
        </p:spPr>
        <p:txBody>
          <a:bodyPr/>
          <a:lstStyle/>
          <a:p>
            <a:r>
              <a:rPr lang="en-US" dirty="0" smtClean="0"/>
              <a:t>Alignment/</a:t>
            </a:r>
            <a:r>
              <a:rPr lang="en-US" dirty="0" err="1" smtClean="0"/>
              <a:t>visualisation</a:t>
            </a:r>
            <a:r>
              <a:rPr lang="en-US" dirty="0"/>
              <a:t> tools: 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://genome.lbl.gov/vista/</a:t>
            </a:r>
            <a:r>
              <a:rPr lang="en-US" dirty="0" smtClean="0">
                <a:hlinkClick r:id="rId2"/>
              </a:rPr>
              <a:t>index.shtml</a:t>
            </a:r>
            <a:endParaRPr lang="en-US" dirty="0" smtClean="0"/>
          </a:p>
          <a:p>
            <a:r>
              <a:rPr lang="en-US" dirty="0" err="1" smtClean="0"/>
              <a:t>mVISTA</a:t>
            </a:r>
            <a:r>
              <a:rPr lang="en-US" dirty="0" smtClean="0"/>
              <a:t>: align and compare submitted sequences (up to 2Mbp)</a:t>
            </a:r>
          </a:p>
          <a:p>
            <a:r>
              <a:rPr lang="en-US" dirty="0" smtClean="0"/>
              <a:t>VISTA-Point: </a:t>
            </a:r>
            <a:r>
              <a:rPr lang="en-US" dirty="0" err="1" smtClean="0"/>
              <a:t>visualise</a:t>
            </a:r>
            <a:r>
              <a:rPr lang="en-US" dirty="0" smtClean="0"/>
              <a:t> </a:t>
            </a:r>
            <a:r>
              <a:rPr lang="en-US" dirty="0" err="1" smtClean="0"/>
              <a:t>precomputed</a:t>
            </a:r>
            <a:r>
              <a:rPr lang="en-US" dirty="0" smtClean="0"/>
              <a:t> alignments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6605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Frazer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nar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/gkh458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vista_poi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8" y="3441204"/>
            <a:ext cx="7966170" cy="301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9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895" y="1066654"/>
            <a:ext cx="7328198" cy="5300695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http://genome.ucsc.edu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vertebrate/invertebrate model genomes</a:t>
            </a:r>
          </a:p>
        </p:txBody>
      </p:sp>
      <p:pic>
        <p:nvPicPr>
          <p:cNvPr id="6" name="Picture 5" descr="ucsc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383"/>
            <a:ext cx="9144000" cy="4069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57890"/>
            <a:ext cx="6024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Kent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doi:10.1101/gr.229102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16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Physical and computational genome comparisons: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Similar biological questions -&gt; similar concepts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Lots of sequence data in modern biology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Conservation ≈ evolutionary constraint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Many choices of algorithms/analysis software</a:t>
            </a:r>
          </a:p>
          <a:p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Many choices of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visualisation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software/tools</a:t>
            </a:r>
          </a:p>
          <a:p>
            <a:r>
              <a:rPr lang="en-US" dirty="0" smtClean="0"/>
              <a:t>Coming in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Part 2</a:t>
            </a:r>
            <a:r>
              <a:rPr lang="en-US" dirty="0" smtClean="0"/>
              <a:t>: genomic functional elements</a:t>
            </a:r>
          </a:p>
        </p:txBody>
      </p:sp>
    </p:spTree>
    <p:extLst>
      <p:ext uri="{BB962C8B-B14F-4D97-AF65-F5344CB8AC3E}">
        <p14:creationId xmlns:p14="http://schemas.microsoft.com/office/powerpoint/2010/main" val="163693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Nucleotide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52" y="1076191"/>
            <a:ext cx="4957386" cy="52673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A, C, G, T composition</a:t>
            </a:r>
          </a:p>
          <a:p>
            <a:r>
              <a:rPr lang="en-US" sz="2000" dirty="0" smtClean="0"/>
              <a:t>Varies between, and within genomes</a:t>
            </a:r>
          </a:p>
          <a:p>
            <a:pPr lvl="1"/>
            <a:r>
              <a:rPr lang="en-US" sz="1800" dirty="0" smtClean="0"/>
              <a:t>staining varies across genomes, due to </a:t>
            </a:r>
            <a:br>
              <a:rPr lang="en-US" sz="1800" dirty="0" smtClean="0"/>
            </a:br>
            <a:r>
              <a:rPr lang="en-US" sz="1800" dirty="0" smtClean="0"/>
              <a:t>variation in GC content</a:t>
            </a:r>
          </a:p>
          <a:p>
            <a:r>
              <a:rPr lang="en-US" i="1" dirty="0" smtClean="0"/>
              <a:t>“</a:t>
            </a:r>
            <a:r>
              <a:rPr lang="en-US" i="1" dirty="0" err="1" smtClean="0"/>
              <a:t>isochores</a:t>
            </a:r>
            <a:r>
              <a:rPr lang="en-US" dirty="0" smtClean="0"/>
              <a:t>”: regions with little</a:t>
            </a:r>
            <a:br>
              <a:rPr lang="en-US" dirty="0" smtClean="0"/>
            </a:br>
            <a:r>
              <a:rPr lang="en-US" dirty="0" smtClean="0"/>
              <a:t>internal GC variation (homogeneous)</a:t>
            </a:r>
          </a:p>
          <a:p>
            <a:pPr lvl="2"/>
            <a:r>
              <a:rPr lang="en-US" sz="1800" dirty="0" smtClean="0"/>
              <a:t> long a point of discussion </a:t>
            </a:r>
            <a:br>
              <a:rPr lang="en-US" sz="1800" dirty="0" smtClean="0"/>
            </a:br>
            <a:r>
              <a:rPr lang="en-US" sz="1800" dirty="0" smtClean="0"/>
              <a:t>– difficult to define</a:t>
            </a:r>
          </a:p>
          <a:p>
            <a:r>
              <a:rPr lang="en-US" dirty="0" smtClean="0"/>
              <a:t>In humans:</a:t>
            </a:r>
          </a:p>
          <a:p>
            <a:pPr lvl="1"/>
            <a:r>
              <a:rPr lang="en-US" dirty="0" smtClean="0"/>
              <a:t>L1, L2 </a:t>
            </a:r>
            <a:r>
              <a:rPr lang="en-US" dirty="0" err="1" smtClean="0"/>
              <a:t>isochores</a:t>
            </a:r>
            <a:r>
              <a:rPr lang="en-US" dirty="0" smtClean="0"/>
              <a:t>: low GC (≲41%)</a:t>
            </a:r>
          </a:p>
          <a:p>
            <a:pPr lvl="1"/>
            <a:r>
              <a:rPr lang="en-US" dirty="0" smtClean="0"/>
              <a:t>H1, H2, H3 </a:t>
            </a:r>
            <a:r>
              <a:rPr lang="en-US" dirty="0" err="1" smtClean="0"/>
              <a:t>isochores</a:t>
            </a:r>
            <a:r>
              <a:rPr lang="en-US" dirty="0" smtClean="0"/>
              <a:t>: high GC (≳41%)</a:t>
            </a:r>
          </a:p>
          <a:p>
            <a:pPr lvl="1"/>
            <a:r>
              <a:rPr lang="en-US" dirty="0" smtClean="0"/>
              <a:t>Imprecise bulk measurement</a:t>
            </a:r>
          </a:p>
          <a:p>
            <a:pPr lvl="2"/>
            <a:endParaRPr lang="en-US" sz="1800" dirty="0" smtClean="0"/>
          </a:p>
          <a:p>
            <a:pPr lvl="2"/>
            <a:endParaRPr 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0" y="6499442"/>
            <a:ext cx="578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Sadoni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(1999)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J. Cell Biol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doi:10.1083/jcb.146.6.1211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8" descr="isochore_hy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69" y="1625916"/>
            <a:ext cx="4039950" cy="31011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46869" y="4742137"/>
            <a:ext cx="3621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</a:rPr>
              <a:t>hybridisation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of H3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</a:rPr>
              <a:t>isochore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to human genome</a:t>
            </a:r>
          </a:p>
        </p:txBody>
      </p:sp>
    </p:spTree>
    <p:extLst>
      <p:ext uri="{BB962C8B-B14F-4D97-AF65-F5344CB8AC3E}">
        <p14:creationId xmlns:p14="http://schemas.microsoft.com/office/powerpoint/2010/main" val="357742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DNA-DNA </a:t>
            </a:r>
            <a:r>
              <a:rPr lang="en-US" dirty="0" err="1"/>
              <a:t>Hybridisation</a:t>
            </a:r>
            <a:r>
              <a:rPr lang="en-US" dirty="0"/>
              <a:t> (DDH)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05" y="1102468"/>
            <a:ext cx="8565931" cy="5294109"/>
          </a:xfrm>
        </p:spPr>
        <p:txBody>
          <a:bodyPr>
            <a:normAutofit/>
          </a:bodyPr>
          <a:lstStyle/>
          <a:p>
            <a:r>
              <a:rPr lang="en-US" dirty="0" smtClean="0"/>
              <a:t>Used for taxonomic classification in prokaryotes from 1960s</a:t>
            </a:r>
          </a:p>
          <a:p>
            <a:r>
              <a:rPr lang="en-US" dirty="0" smtClean="0"/>
              <a:t>Sibley &amp; </a:t>
            </a:r>
            <a:r>
              <a:rPr lang="en-US" dirty="0" err="1" smtClean="0"/>
              <a:t>Ahlquist</a:t>
            </a:r>
            <a:r>
              <a:rPr lang="en-US" dirty="0" smtClean="0"/>
              <a:t> redefined bird and primate phylogeny with </a:t>
            </a:r>
            <a:br>
              <a:rPr lang="en-US" dirty="0" smtClean="0"/>
            </a:br>
            <a:r>
              <a:rPr lang="en-US" dirty="0" smtClean="0"/>
              <a:t>DDH in 1980s: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Not without controversy:</a:t>
            </a:r>
          </a:p>
          <a:p>
            <a:pPr lvl="2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Suggestions of data manipulation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(see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hlinkClick r:id="rId2"/>
              </a:rPr>
              <a:t>here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Close evolutionary relationships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difficult to resolve due to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paralogy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(more on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paralogy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later…)</a:t>
            </a:r>
          </a:p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Still hanging on as a </a:t>
            </a:r>
            <a:r>
              <a:rPr lang="en-US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 facto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“gold </a:t>
            </a:r>
            <a:b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standard” in microbiological taxonomic </a:t>
            </a:r>
            <a:b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classification.</a:t>
            </a:r>
          </a:p>
        </p:txBody>
      </p:sp>
      <p:pic>
        <p:nvPicPr>
          <p:cNvPr id="6" name="Picture 5" descr="hominid_Tm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50" y="2347361"/>
            <a:ext cx="2043943" cy="4215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74751"/>
            <a:ext cx="682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Sibley &amp;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Ahlquist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(1987)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J. Mol.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doi:10.1007/BF02111285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5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dirty="0" err="1" smtClean="0"/>
              <a:t>isochores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700" y="1163782"/>
            <a:ext cx="6537453" cy="30335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Isochores</a:t>
            </a:r>
            <a:r>
              <a:rPr lang="en-US" dirty="0" smtClean="0"/>
              <a:t>: homogeneous regions of %GC content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Easy to find with windowed (100kbp)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%GC calculation, from sequenced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genomes.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3200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isochores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characterised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in the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human genome, consistent with 5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levels (L1, L2, H1, H2, H3) found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by staining/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hybridisation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5724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isoch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40" y="1711465"/>
            <a:ext cx="3309766" cy="4686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Costantini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(2006)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doi:10.1101/gr.4910606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isochore_famili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" y="3984256"/>
            <a:ext cx="3942983" cy="25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3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04" y="1137504"/>
            <a:ext cx="7070651" cy="519776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Two genomes: “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reference</a:t>
            </a:r>
            <a:r>
              <a:rPr lang="en-US" sz="2000" dirty="0" smtClean="0"/>
              <a:t>” and “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test</a:t>
            </a:r>
            <a:r>
              <a:rPr lang="en-US" sz="2000" dirty="0" smtClean="0"/>
              <a:t>” </a:t>
            </a:r>
            <a:r>
              <a:rPr lang="en-US" sz="2000" dirty="0" err="1" smtClean="0"/>
              <a:t>labelled</a:t>
            </a:r>
            <a:r>
              <a:rPr lang="en-US" sz="2000" dirty="0" smtClean="0"/>
              <a:t> (red and green), then </a:t>
            </a:r>
            <a:r>
              <a:rPr lang="en-US" sz="2000" dirty="0" err="1" smtClean="0"/>
              <a:t>hybridised</a:t>
            </a:r>
            <a:r>
              <a:rPr lang="en-US" sz="2000" dirty="0" smtClean="0"/>
              <a:t> against a “normal” genome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emiquantitative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</a:t>
            </a:r>
            <a:r>
              <a:rPr lang="en-US" b="1" i="1" dirty="0" smtClean="0"/>
              <a:t>loss</a:t>
            </a:r>
            <a:r>
              <a:rPr lang="en-US" dirty="0" smtClean="0"/>
              <a:t> (&lt;2 copies) in </a:t>
            </a:r>
            <a:r>
              <a:rPr lang="en-US" dirty="0" err="1" smtClean="0"/>
              <a:t>tumour</a:t>
            </a:r>
            <a:endParaRPr lang="en-US" dirty="0" smtClean="0"/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Green</a:t>
            </a:r>
            <a:r>
              <a:rPr lang="en-US" dirty="0" smtClean="0"/>
              <a:t>: </a:t>
            </a:r>
            <a:r>
              <a:rPr lang="en-US" b="1" i="1" dirty="0" smtClean="0"/>
              <a:t>gain</a:t>
            </a:r>
            <a:r>
              <a:rPr lang="en-US" dirty="0" smtClean="0"/>
              <a:t> (3-4 copies) in </a:t>
            </a:r>
            <a:r>
              <a:rPr lang="en-US" dirty="0" err="1" smtClean="0"/>
              <a:t>tumour</a:t>
            </a:r>
            <a:endParaRPr lang="en-US" dirty="0" smtClean="0"/>
          </a:p>
          <a:p>
            <a:r>
              <a:rPr lang="en-US" dirty="0" smtClean="0"/>
              <a:t>Amplifications (&gt;4 copies) in </a:t>
            </a:r>
            <a:r>
              <a:rPr lang="en-US" b="1" dirty="0" smtClean="0"/>
              <a:t>BOLD</a:t>
            </a:r>
          </a:p>
          <a:p>
            <a:r>
              <a:rPr lang="en-US" dirty="0" smtClean="0"/>
              <a:t>Cases with the same Copy Number </a:t>
            </a:r>
            <a:br>
              <a:rPr lang="en-US" dirty="0" smtClean="0"/>
            </a:br>
            <a:r>
              <a:rPr lang="en-US" dirty="0" smtClean="0"/>
              <a:t>Aberration (CNA) are numbered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57890"/>
            <a:ext cx="7158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Bortoli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(2006)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BMC Cancer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doi:10.1186/1471-2407-6-223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cgh_ide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82" y="1850510"/>
            <a:ext cx="3462528" cy="4511040"/>
          </a:xfrm>
          <a:prstGeom prst="rect">
            <a:avLst/>
          </a:prstGeom>
        </p:spPr>
      </p:pic>
      <p:pic>
        <p:nvPicPr>
          <p:cNvPr id="9" name="Picture 8" descr="cgh_tit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3" y="2000590"/>
            <a:ext cx="4046482" cy="139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0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2171700" y="1511300"/>
            <a:ext cx="4978400" cy="3149600"/>
            <a:chOff x="2171700" y="1511300"/>
            <a:chExt cx="4978400" cy="3149600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171700" y="1511300"/>
              <a:ext cx="2286000" cy="3149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457700" y="1511300"/>
              <a:ext cx="2692400" cy="3149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400300" y="4368800"/>
              <a:ext cx="2159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400300" y="4508500"/>
              <a:ext cx="889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073400" y="3454400"/>
              <a:ext cx="1028700" cy="1206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251200" y="4089400"/>
              <a:ext cx="3429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03600" y="4368800"/>
              <a:ext cx="1905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95900" y="3365500"/>
              <a:ext cx="762000" cy="1295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676900" y="4089400"/>
              <a:ext cx="3810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400800" y="4089400"/>
              <a:ext cx="3048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565900" y="4368800"/>
              <a:ext cx="2413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511800" y="4368800"/>
              <a:ext cx="1651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0" y="6457890"/>
            <a:ext cx="8269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Adapted from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Hardison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(2003)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doi:10.1371/journal.pbio.0000058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968500" y="4006850"/>
            <a:ext cx="863600" cy="10033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73400" y="4006850"/>
            <a:ext cx="1130300" cy="10033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130800" y="4006850"/>
            <a:ext cx="1104900" cy="10033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311900" y="4006850"/>
            <a:ext cx="977900" cy="10033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97442" y="3683000"/>
            <a:ext cx="783855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7442" y="3187700"/>
            <a:ext cx="14179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F2622"/>
                </a:solidFill>
                <a:latin typeface="Calibri"/>
                <a:cs typeface="Calibri"/>
              </a:rPr>
              <a:t>species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122042" y="1511300"/>
            <a:ext cx="623789" cy="838200"/>
            <a:chOff x="6565900" y="1511300"/>
            <a:chExt cx="623789" cy="838200"/>
          </a:xfrm>
        </p:grpSpPr>
        <p:sp>
          <p:nvSpPr>
            <p:cNvPr id="48" name="TextBox 47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165100" y="4156214"/>
            <a:ext cx="1700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contemporary</a:t>
            </a:r>
            <a:b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organisms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292100" y="5305091"/>
            <a:ext cx="8585200" cy="1290145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Comparison within species (e.g. isolate-level – or even within individuals): which genome features may account for unique characteristics of organisms/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tumours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? Epigenetics in an individual.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08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553" y="1038532"/>
            <a:ext cx="8215586" cy="5493890"/>
          </a:xfrm>
        </p:spPr>
        <p:txBody>
          <a:bodyPr>
            <a:normAutofit/>
          </a:bodyPr>
          <a:lstStyle/>
          <a:p>
            <a:r>
              <a:rPr lang="en-US" dirty="0" smtClean="0"/>
              <a:t>Early approaches took a threshold score (present/absent)</a:t>
            </a:r>
          </a:p>
          <a:p>
            <a:r>
              <a:rPr lang="en-US" dirty="0" smtClean="0"/>
              <a:t>Later approaches used known reference genome sequence </a:t>
            </a:r>
            <a:br>
              <a:rPr lang="en-US" dirty="0" smtClean="0"/>
            </a:br>
            <a:r>
              <a:rPr lang="en-US" dirty="0" smtClean="0"/>
              <a:t>context</a:t>
            </a:r>
            <a:r>
              <a:rPr lang="en-US" dirty="0"/>
              <a:t> </a:t>
            </a:r>
            <a:r>
              <a:rPr lang="en-US" dirty="0" smtClean="0"/>
              <a:t>(HMMs, </a:t>
            </a:r>
            <a:r>
              <a:rPr lang="en-US" dirty="0" err="1" smtClean="0"/>
              <a:t>synteny</a:t>
            </a:r>
            <a:r>
              <a:rPr lang="en-US" dirty="0" smtClean="0"/>
              <a:t>) to improve presence/absence calls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1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100" dirty="0" smtClean="0">
                <a:solidFill>
                  <a:schemeClr val="accent6">
                    <a:lumMod val="75000"/>
                  </a:schemeClr>
                </a:solidFill>
              </a:rPr>
              <a:t>No </a:t>
            </a:r>
            <a:r>
              <a:rPr lang="en-US" sz="2100" dirty="0" err="1" smtClean="0">
                <a:solidFill>
                  <a:schemeClr val="accent6">
                    <a:lumMod val="75000"/>
                  </a:schemeClr>
                </a:solidFill>
              </a:rPr>
              <a:t>hybridisation</a:t>
            </a:r>
            <a:r>
              <a:rPr lang="en-US" sz="2100" dirty="0" smtClean="0">
                <a:solidFill>
                  <a:schemeClr val="accent6">
                    <a:lumMod val="75000"/>
                  </a:schemeClr>
                </a:solidFill>
              </a:rPr>
              <a:t> = “absent” </a:t>
            </a:r>
            <a:r>
              <a:rPr lang="en-US" sz="2100" dirty="0" err="1" smtClean="0">
                <a:solidFill>
                  <a:schemeClr val="accent6">
                    <a:lumMod val="75000"/>
                  </a:schemeClr>
                </a:solidFill>
              </a:rPr>
              <a:t>or“divergent</a:t>
            </a:r>
            <a:r>
              <a:rPr lang="en-US" sz="2100" dirty="0" smtClean="0">
                <a:solidFill>
                  <a:schemeClr val="accent6">
                    <a:lumMod val="75000"/>
                  </a:schemeClr>
                </a:solidFill>
              </a:rPr>
              <a:t>”?</a:t>
            </a:r>
          </a:p>
          <a:p>
            <a:r>
              <a:rPr lang="en-US" sz="21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Not nearly as good as sequencing directly!</a:t>
            </a:r>
            <a:endParaRPr lang="en-US" sz="21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5380" y="401864"/>
            <a:ext cx="7482714" cy="655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 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8003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Pritchard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doi:10.1371/journal.pcbi.1000473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aCGH_HMM_Metho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86" y="2490675"/>
            <a:ext cx="4090061" cy="3218952"/>
          </a:xfrm>
          <a:prstGeom prst="rect">
            <a:avLst/>
          </a:prstGeom>
        </p:spPr>
      </p:pic>
      <p:pic>
        <p:nvPicPr>
          <p:cNvPr id="7" name="Picture 6" descr="aCGH_HMM_sta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8" y="2922926"/>
            <a:ext cx="4677103" cy="208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3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840" y="1163782"/>
            <a:ext cx="7612253" cy="2353728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mer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spectrum: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CpG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suppression (CGs are uncommon in vertebrate genomes), but (by simulation)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only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when in combination with a particular %GC, explains multimodality</a:t>
            </a:r>
          </a:p>
          <a:p>
            <a:pPr lvl="1"/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Chor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oi:10.1186/gb-2009-10-10-r108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Picture 7" descr="kmer_cp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81" y="2550906"/>
            <a:ext cx="4084664" cy="3445567"/>
          </a:xfrm>
          <a:prstGeom prst="rect">
            <a:avLst/>
          </a:prstGeom>
        </p:spPr>
      </p:pic>
      <p:pic>
        <p:nvPicPr>
          <p:cNvPr id="9" name="Picture 8" descr="kmer_cpg_c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" y="2943770"/>
            <a:ext cx="4689693" cy="267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2171700" y="1511300"/>
            <a:ext cx="4978400" cy="3149600"/>
            <a:chOff x="2171700" y="1511300"/>
            <a:chExt cx="4978400" cy="3149600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171700" y="1511300"/>
              <a:ext cx="2286000" cy="3149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457700" y="1511300"/>
              <a:ext cx="2692400" cy="3149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400300" y="4368800"/>
              <a:ext cx="2159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400300" y="4508500"/>
              <a:ext cx="889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073400" y="3454400"/>
              <a:ext cx="1028700" cy="1206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251200" y="4089400"/>
              <a:ext cx="3429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03600" y="4368800"/>
              <a:ext cx="1905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95900" y="3365500"/>
              <a:ext cx="762000" cy="1295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676900" y="4089400"/>
              <a:ext cx="3810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400800" y="4089400"/>
              <a:ext cx="3048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565900" y="4368800"/>
              <a:ext cx="2413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511800" y="4368800"/>
              <a:ext cx="1651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/>
          <p:cNvSpPr/>
          <p:nvPr/>
        </p:nvSpPr>
        <p:spPr>
          <a:xfrm>
            <a:off x="1968500" y="3860800"/>
            <a:ext cx="2336800" cy="1149350"/>
          </a:xfrm>
          <a:prstGeom prst="ellipse">
            <a:avLst/>
          </a:prstGeom>
          <a:solidFill>
            <a:schemeClr val="accent1">
              <a:lumMod val="75000"/>
              <a:lumOff val="25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67300" y="3860800"/>
            <a:ext cx="2222500" cy="1149350"/>
          </a:xfrm>
          <a:prstGeom prst="ellipse">
            <a:avLst/>
          </a:prstGeom>
          <a:solidFill>
            <a:srgbClr val="00CBCB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97442" y="2997200"/>
            <a:ext cx="783855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7442" y="2501900"/>
            <a:ext cx="11899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F2622"/>
                </a:solidFill>
                <a:latin typeface="Calibri"/>
                <a:cs typeface="Calibri"/>
              </a:rPr>
              <a:t>genus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122042" y="1511300"/>
            <a:ext cx="623789" cy="838200"/>
            <a:chOff x="6565900" y="1511300"/>
            <a:chExt cx="623789" cy="838200"/>
          </a:xfrm>
        </p:grpSpPr>
        <p:sp>
          <p:nvSpPr>
            <p:cNvPr id="48" name="TextBox 47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165100" y="4156214"/>
            <a:ext cx="1700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contemporary</a:t>
            </a:r>
            <a:b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organisms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292100" y="5359400"/>
            <a:ext cx="8585200" cy="10476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Comparison within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genus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e.g.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species-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level): what genome features show evidence of selective pressure, and in which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species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36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JHI PowerPoint Template">
  <a:themeElements>
    <a:clrScheme name="MLURI Theme Colours">
      <a:dk1>
        <a:srgbClr val="000000"/>
      </a:dk1>
      <a:lt1>
        <a:srgbClr val="EEECE1"/>
      </a:lt1>
      <a:dk2>
        <a:srgbClr val="375104"/>
      </a:dk2>
      <a:lt2>
        <a:srgbClr val="EEECE1"/>
      </a:lt2>
      <a:accent1>
        <a:srgbClr val="006464"/>
      </a:accent1>
      <a:accent2>
        <a:srgbClr val="0050AA"/>
      </a:accent2>
      <a:accent3>
        <a:srgbClr val="6EA20A"/>
      </a:accent3>
      <a:accent4>
        <a:srgbClr val="FFFF00"/>
      </a:accent4>
      <a:accent5>
        <a:srgbClr val="FF8000"/>
      </a:accent5>
      <a:accent6>
        <a:srgbClr val="AA322D"/>
      </a:accent6>
      <a:hlink>
        <a:srgbClr val="375104"/>
      </a:hlink>
      <a:folHlink>
        <a:srgbClr val="375104"/>
      </a:folHlink>
    </a:clrScheme>
    <a:fontScheme name="MLURI Theme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accent3">
                <a:lumMod val="50000"/>
              </a:schemeClr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JHI PowerPoint Template.potx</Template>
  <TotalTime>0</TotalTime>
  <Words>4021</Words>
  <Application>Microsoft Macintosh PowerPoint</Application>
  <PresentationFormat>On-screen Show (4:3)</PresentationFormat>
  <Paragraphs>555</Paragraphs>
  <Slides>81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JHI PowerPoint Template</vt:lpstr>
      <vt:lpstr>Comparative Genomics and Visualisation – Part 1</vt:lpstr>
      <vt:lpstr>Part 1</vt:lpstr>
      <vt:lpstr>What is Comparative Genomics?</vt:lpstr>
      <vt:lpstr>What is Comparative Genomics? </vt:lpstr>
      <vt:lpstr>Why Comparative Genomics?</vt:lpstr>
      <vt:lpstr>Why Comparative Genomics?</vt:lpstr>
      <vt:lpstr>Why Comparative Genomics?</vt:lpstr>
      <vt:lpstr>Why Comparative Genomics?</vt:lpstr>
      <vt:lpstr>Why Comparative Genomics?</vt:lpstr>
      <vt:lpstr>Why Comparative Genomics?</vt:lpstr>
      <vt:lpstr>The E.coli long-term evolution experiment</vt:lpstr>
      <vt:lpstr>Comparative Genomics in the News</vt:lpstr>
      <vt:lpstr>Levels of Genome Comparison</vt:lpstr>
      <vt:lpstr>Three broad levels of comparison</vt:lpstr>
      <vt:lpstr>A Brief History of Experimental Comparative Genomics</vt:lpstr>
      <vt:lpstr>Genome Comparisons Predate NGS</vt:lpstr>
      <vt:lpstr>Bulk Genome Property Comparisons</vt:lpstr>
      <vt:lpstr>Bulk Genome Properties</vt:lpstr>
      <vt:lpstr>Chromosome Counts/Size</vt:lpstr>
      <vt:lpstr>Nucleotide Content</vt:lpstr>
      <vt:lpstr>Whole Genome Comparisons</vt:lpstr>
      <vt:lpstr>Whole Genome Comparisons</vt:lpstr>
      <vt:lpstr>DNA-DNA Hybridisation (DDH)</vt:lpstr>
      <vt:lpstr>DNA-DNA Hybridisation (DDH)</vt:lpstr>
      <vt:lpstr>DNA-DNA Hybridisation (DDH)</vt:lpstr>
      <vt:lpstr>Comparative Genomic Hybridisation</vt:lpstr>
      <vt:lpstr>Comparative Genomic Hybridisation</vt:lpstr>
      <vt:lpstr>Array Comparative Genomic Hybridisation</vt:lpstr>
      <vt:lpstr>Genome Feature Comparisons</vt:lpstr>
      <vt:lpstr>Chromosomal Rearrangements</vt:lpstr>
      <vt:lpstr>Diagnostic PCR/MLST</vt:lpstr>
      <vt:lpstr>Array Comparative Genomic Hybridisation</vt:lpstr>
      <vt:lpstr>But This Happened…</vt:lpstr>
      <vt:lpstr>…And Then It Rained Sequence Data</vt:lpstr>
      <vt:lpstr>…And Then It Rained Sequence Data</vt:lpstr>
      <vt:lpstr>Computational Comparative Genomics</vt:lpstr>
      <vt:lpstr>Three broad levels of comparison</vt:lpstr>
      <vt:lpstr>Bulk Genome Property Comparisons</vt:lpstr>
      <vt:lpstr>Nucleotide Frequencies/Genome Size</vt:lpstr>
      <vt:lpstr>Blobology</vt:lpstr>
      <vt:lpstr>Nucleotide k-mers</vt:lpstr>
      <vt:lpstr>k-mer Spectra</vt:lpstr>
      <vt:lpstr>k-mer Spectra</vt:lpstr>
      <vt:lpstr>Average Nucleotide Identity (ANI)</vt:lpstr>
      <vt:lpstr>Average Nucleotide Identity (ANI)</vt:lpstr>
      <vt:lpstr>Average Nucleotide Identity (ANI)</vt:lpstr>
      <vt:lpstr>Average Nucleotide Identity (ANI)</vt:lpstr>
      <vt:lpstr>Average Nucleotide Identity (ANI)</vt:lpstr>
      <vt:lpstr>Diagnostic PCR/MLST</vt:lpstr>
      <vt:lpstr>Whole Genome Sequence Comparisons</vt:lpstr>
      <vt:lpstr>Whole Genome Alignment</vt:lpstr>
      <vt:lpstr>Whole Genome Alignment</vt:lpstr>
      <vt:lpstr>Whole Genome Alignment</vt:lpstr>
      <vt:lpstr>Whole Genome Alignment</vt:lpstr>
      <vt:lpstr>Whole Genome Alignment</vt:lpstr>
      <vt:lpstr>Whole Genome Alignment</vt:lpstr>
      <vt:lpstr>Whole Genome Alignment</vt:lpstr>
      <vt:lpstr>Whole Genome Alignment</vt:lpstr>
      <vt:lpstr>Whole Genome Alignment</vt:lpstr>
      <vt:lpstr>Multiple Genome Alignment</vt:lpstr>
      <vt:lpstr>Multiple Genome Alignment</vt:lpstr>
      <vt:lpstr>Multiple Genome Alignment</vt:lpstr>
      <vt:lpstr>Human-Mouse-Rat Alignment</vt:lpstr>
      <vt:lpstr>Draft Genome Alignment</vt:lpstr>
      <vt:lpstr>Draft Genome Alignment</vt:lpstr>
      <vt:lpstr>Mauve</vt:lpstr>
      <vt:lpstr>Mauve</vt:lpstr>
      <vt:lpstr>Draft Genome Alignment</vt:lpstr>
      <vt:lpstr>Collinearity and Synteny</vt:lpstr>
      <vt:lpstr>Syntenous</vt:lpstr>
      <vt:lpstr>Nonsyntenous</vt:lpstr>
      <vt:lpstr>Whole Genome Duplication</vt:lpstr>
      <vt:lpstr>VISTA, mVISTA, VISTA-Point</vt:lpstr>
      <vt:lpstr>UCSC</vt:lpstr>
      <vt:lpstr>Conclusion</vt:lpstr>
      <vt:lpstr>Nucleotide Content</vt:lpstr>
      <vt:lpstr>DNA-DNA Hybridisation (DDH)</vt:lpstr>
      <vt:lpstr>Finding isochores</vt:lpstr>
      <vt:lpstr>Comparative Genomic Hybridisation</vt:lpstr>
      <vt:lpstr>Array Comparative Genomic Hybridisation</vt:lpstr>
      <vt:lpstr>k-mer Spectra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The James Hutton Institute</dc:creator>
  <cp:lastModifiedBy/>
  <cp:revision>1</cp:revision>
  <dcterms:created xsi:type="dcterms:W3CDTF">2011-06-03T15:51:41Z</dcterms:created>
  <dcterms:modified xsi:type="dcterms:W3CDTF">2014-03-11T09:52:10Z</dcterms:modified>
</cp:coreProperties>
</file>